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7" r:id="rId5"/>
    <p:sldId id="258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71B"/>
    <a:srgbClr val="85114B"/>
    <a:srgbClr val="1C237A"/>
    <a:srgbClr val="9B004B"/>
    <a:srgbClr val="543E31"/>
    <a:srgbClr val="00AA9E"/>
    <a:srgbClr val="B7D1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2B4EF-18CD-4A9A-A015-6919380F3DF9}" v="6" dt="2026-05-13T08:19:12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e Hietbrink" userId="3572cec7-bd24-404d-8615-348e5e88e577" providerId="ADAL" clId="{CF0EDBBA-6905-41DA-9E9E-16265A384C9E}"/>
    <pc:docChg chg="custSel delSld modSld">
      <pc:chgData name="Eline Hietbrink" userId="3572cec7-bd24-404d-8615-348e5e88e577" providerId="ADAL" clId="{CF0EDBBA-6905-41DA-9E9E-16265A384C9E}" dt="2026-05-13T08:21:55.572" v="53" actId="1076"/>
      <pc:docMkLst>
        <pc:docMk/>
      </pc:docMkLst>
      <pc:sldChg chg="addSp delSp modSp mod modNotesTx">
        <pc:chgData name="Eline Hietbrink" userId="3572cec7-bd24-404d-8615-348e5e88e577" providerId="ADAL" clId="{CF0EDBBA-6905-41DA-9E9E-16265A384C9E}" dt="2026-05-12T09:36:13.654" v="11" actId="6549"/>
        <pc:sldMkLst>
          <pc:docMk/>
          <pc:sldMk cId="1056236573" sldId="257"/>
        </pc:sldMkLst>
        <pc:spChg chg="add del mod">
          <ac:chgData name="Eline Hietbrink" userId="3572cec7-bd24-404d-8615-348e5e88e577" providerId="ADAL" clId="{CF0EDBBA-6905-41DA-9E9E-16265A384C9E}" dt="2026-05-12T07:51:38.370" v="2"/>
          <ac:spMkLst>
            <pc:docMk/>
            <pc:sldMk cId="1056236573" sldId="257"/>
            <ac:spMk id="6" creationId="{CBC89E20-2153-48E8-598E-D73DB4D0C80D}"/>
          </ac:spMkLst>
        </pc:spChg>
        <pc:spChg chg="add mod">
          <ac:chgData name="Eline Hietbrink" userId="3572cec7-bd24-404d-8615-348e5e88e577" providerId="ADAL" clId="{CF0EDBBA-6905-41DA-9E9E-16265A384C9E}" dt="2026-05-12T07:52:27.671" v="8" actId="1076"/>
          <ac:spMkLst>
            <pc:docMk/>
            <pc:sldMk cId="1056236573" sldId="257"/>
            <ac:spMk id="9" creationId="{E08DC20D-3959-8DF6-96B9-E831D98EB843}"/>
          </ac:spMkLst>
        </pc:spChg>
      </pc:sldChg>
      <pc:sldChg chg="delSp modSp mod delAnim modNotesTx">
        <pc:chgData name="Eline Hietbrink" userId="3572cec7-bd24-404d-8615-348e5e88e577" providerId="ADAL" clId="{CF0EDBBA-6905-41DA-9E9E-16265A384C9E}" dt="2026-05-13T08:20:50.922" v="48" actId="1076"/>
        <pc:sldMkLst>
          <pc:docMk/>
          <pc:sldMk cId="1805737105" sldId="258"/>
        </pc:sldMkLst>
        <pc:spChg chg="del">
          <ac:chgData name="Eline Hietbrink" userId="3572cec7-bd24-404d-8615-348e5e88e577" providerId="ADAL" clId="{CF0EDBBA-6905-41DA-9E9E-16265A384C9E}" dt="2026-05-13T08:19:09.665" v="32" actId="478"/>
          <ac:spMkLst>
            <pc:docMk/>
            <pc:sldMk cId="1805737105" sldId="258"/>
            <ac:spMk id="2" creationId="{F6C054B6-02EE-E566-E241-D71897CEB563}"/>
          </ac:spMkLst>
        </pc:spChg>
        <pc:spChg chg="mod">
          <ac:chgData name="Eline Hietbrink" userId="3572cec7-bd24-404d-8615-348e5e88e577" providerId="ADAL" clId="{CF0EDBBA-6905-41DA-9E9E-16265A384C9E}" dt="2026-05-13T08:20:35.659" v="46" actId="1076"/>
          <ac:spMkLst>
            <pc:docMk/>
            <pc:sldMk cId="1805737105" sldId="258"/>
            <ac:spMk id="6" creationId="{616FC1D1-9B42-2681-8597-2CD3F6CDCF2E}"/>
          </ac:spMkLst>
        </pc:spChg>
        <pc:spChg chg="mod">
          <ac:chgData name="Eline Hietbrink" userId="3572cec7-bd24-404d-8615-348e5e88e577" providerId="ADAL" clId="{CF0EDBBA-6905-41DA-9E9E-16265A384C9E}" dt="2026-05-13T08:19:51.052" v="39" actId="1076"/>
          <ac:spMkLst>
            <pc:docMk/>
            <pc:sldMk cId="1805737105" sldId="258"/>
            <ac:spMk id="7" creationId="{CC175F07-092E-388D-DBAC-840247568EB1}"/>
          </ac:spMkLst>
        </pc:spChg>
        <pc:spChg chg="mod">
          <ac:chgData name="Eline Hietbrink" userId="3572cec7-bd24-404d-8615-348e5e88e577" providerId="ADAL" clId="{CF0EDBBA-6905-41DA-9E9E-16265A384C9E}" dt="2026-05-13T08:20:44.796" v="47" actId="1076"/>
          <ac:spMkLst>
            <pc:docMk/>
            <pc:sldMk cId="1805737105" sldId="258"/>
            <ac:spMk id="12" creationId="{E3328E96-DF23-58E6-DA34-D8E1D80CE3F0}"/>
          </ac:spMkLst>
        </pc:spChg>
        <pc:spChg chg="mod">
          <ac:chgData name="Eline Hietbrink" userId="3572cec7-bd24-404d-8615-348e5e88e577" providerId="ADAL" clId="{CF0EDBBA-6905-41DA-9E9E-16265A384C9E}" dt="2026-05-13T08:20:50.922" v="48" actId="1076"/>
          <ac:spMkLst>
            <pc:docMk/>
            <pc:sldMk cId="1805737105" sldId="258"/>
            <ac:spMk id="13" creationId="{C58DEC70-8007-320C-68FC-C490F02313D1}"/>
          </ac:spMkLst>
        </pc:spChg>
        <pc:spChg chg="mod">
          <ac:chgData name="Eline Hietbrink" userId="3572cec7-bd24-404d-8615-348e5e88e577" providerId="ADAL" clId="{CF0EDBBA-6905-41DA-9E9E-16265A384C9E}" dt="2026-05-13T08:18:20.512" v="22" actId="1076"/>
          <ac:spMkLst>
            <pc:docMk/>
            <pc:sldMk cId="1805737105" sldId="258"/>
            <ac:spMk id="15" creationId="{0B0F836F-29ED-8C45-8B62-1FFD2D5A0342}"/>
          </ac:spMkLst>
        </pc:spChg>
        <pc:spChg chg="mod">
          <ac:chgData name="Eline Hietbrink" userId="3572cec7-bd24-404d-8615-348e5e88e577" providerId="ADAL" clId="{CF0EDBBA-6905-41DA-9E9E-16265A384C9E}" dt="2026-05-13T08:20:05.313" v="42" actId="1076"/>
          <ac:spMkLst>
            <pc:docMk/>
            <pc:sldMk cId="1805737105" sldId="258"/>
            <ac:spMk id="19" creationId="{EA2C5FA6-6000-CFBA-AC6D-E8AC89EC2CEE}"/>
          </ac:spMkLst>
        </pc:spChg>
        <pc:spChg chg="mod">
          <ac:chgData name="Eline Hietbrink" userId="3572cec7-bd24-404d-8615-348e5e88e577" providerId="ADAL" clId="{CF0EDBBA-6905-41DA-9E9E-16265A384C9E}" dt="2026-05-13T08:19:58.873" v="41" actId="1076"/>
          <ac:spMkLst>
            <pc:docMk/>
            <pc:sldMk cId="1805737105" sldId="258"/>
            <ac:spMk id="21" creationId="{E607CA68-2CEB-7E71-4D0E-85808549C635}"/>
          </ac:spMkLst>
        </pc:spChg>
        <pc:spChg chg="del mod">
          <ac:chgData name="Eline Hietbrink" userId="3572cec7-bd24-404d-8615-348e5e88e577" providerId="ADAL" clId="{CF0EDBBA-6905-41DA-9E9E-16265A384C9E}" dt="2026-05-13T08:19:13.388" v="34" actId="478"/>
          <ac:spMkLst>
            <pc:docMk/>
            <pc:sldMk cId="1805737105" sldId="258"/>
            <ac:spMk id="23" creationId="{9B3D81DA-BA82-4D1C-6B2A-28F9E726F0A0}"/>
          </ac:spMkLst>
        </pc:spChg>
        <pc:picChg chg="mod">
          <ac:chgData name="Eline Hietbrink" userId="3572cec7-bd24-404d-8615-348e5e88e577" providerId="ADAL" clId="{CF0EDBBA-6905-41DA-9E9E-16265A384C9E}" dt="2026-05-13T08:19:56.351" v="40" actId="1076"/>
          <ac:picMkLst>
            <pc:docMk/>
            <pc:sldMk cId="1805737105" sldId="258"/>
            <ac:picMk id="8" creationId="{B8360A60-5795-E8B0-249A-1405AD5BFA89}"/>
          </ac:picMkLst>
        </pc:picChg>
        <pc:picChg chg="mod">
          <ac:chgData name="Eline Hietbrink" userId="3572cec7-bd24-404d-8615-348e5e88e577" providerId="ADAL" clId="{CF0EDBBA-6905-41DA-9E9E-16265A384C9E}" dt="2026-05-13T08:20:20.210" v="44" actId="1076"/>
          <ac:picMkLst>
            <pc:docMk/>
            <pc:sldMk cId="1805737105" sldId="258"/>
            <ac:picMk id="14" creationId="{B414766F-2997-DCD8-AE8E-7CFD7DB15D9E}"/>
          </ac:picMkLst>
        </pc:picChg>
        <pc:picChg chg="del">
          <ac:chgData name="Eline Hietbrink" userId="3572cec7-bd24-404d-8615-348e5e88e577" providerId="ADAL" clId="{CF0EDBBA-6905-41DA-9E9E-16265A384C9E}" dt="2026-05-13T08:19:02.737" v="31" actId="478"/>
          <ac:picMkLst>
            <pc:docMk/>
            <pc:sldMk cId="1805737105" sldId="258"/>
            <ac:picMk id="18" creationId="{83B69018-0D9B-84BB-B7FC-20541256744C}"/>
          </ac:picMkLst>
        </pc:picChg>
      </pc:sldChg>
      <pc:sldChg chg="del">
        <pc:chgData name="Eline Hietbrink" userId="3572cec7-bd24-404d-8615-348e5e88e577" providerId="ADAL" clId="{CF0EDBBA-6905-41DA-9E9E-16265A384C9E}" dt="2026-05-12T07:52:43.939" v="9" actId="2696"/>
        <pc:sldMkLst>
          <pc:docMk/>
          <pc:sldMk cId="3760523698" sldId="264"/>
        </pc:sldMkLst>
      </pc:sldChg>
      <pc:sldChg chg="del">
        <pc:chgData name="Eline Hietbrink" userId="3572cec7-bd24-404d-8615-348e5e88e577" providerId="ADAL" clId="{CF0EDBBA-6905-41DA-9E9E-16265A384C9E}" dt="2026-05-12T10:50:25.099" v="12" actId="2696"/>
        <pc:sldMkLst>
          <pc:docMk/>
          <pc:sldMk cId="1870633175" sldId="265"/>
        </pc:sldMkLst>
      </pc:sldChg>
      <pc:sldChg chg="del">
        <pc:chgData name="Eline Hietbrink" userId="3572cec7-bd24-404d-8615-348e5e88e577" providerId="ADAL" clId="{CF0EDBBA-6905-41DA-9E9E-16265A384C9E}" dt="2026-05-12T10:50:32.638" v="13" actId="2696"/>
        <pc:sldMkLst>
          <pc:docMk/>
          <pc:sldMk cId="1405139409" sldId="266"/>
        </pc:sldMkLst>
      </pc:sldChg>
      <pc:sldChg chg="delSp modSp mod delAnim modNotesTx">
        <pc:chgData name="Eline Hietbrink" userId="3572cec7-bd24-404d-8615-348e5e88e577" providerId="ADAL" clId="{CF0EDBBA-6905-41DA-9E9E-16265A384C9E}" dt="2026-05-13T08:21:55.572" v="53" actId="1076"/>
        <pc:sldMkLst>
          <pc:docMk/>
          <pc:sldMk cId="3559598585" sldId="267"/>
        </pc:sldMkLst>
        <pc:spChg chg="del">
          <ac:chgData name="Eline Hietbrink" userId="3572cec7-bd24-404d-8615-348e5e88e577" providerId="ADAL" clId="{CF0EDBBA-6905-41DA-9E9E-16265A384C9E}" dt="2026-05-13T08:21:43.102" v="51" actId="478"/>
          <ac:spMkLst>
            <pc:docMk/>
            <pc:sldMk cId="3559598585" sldId="267"/>
            <ac:spMk id="7" creationId="{B5CBCA43-B925-3614-D414-5D89F0AEF18B}"/>
          </ac:spMkLst>
        </pc:spChg>
        <pc:spChg chg="mod">
          <ac:chgData name="Eline Hietbrink" userId="3572cec7-bd24-404d-8615-348e5e88e577" providerId="ADAL" clId="{CF0EDBBA-6905-41DA-9E9E-16265A384C9E}" dt="2026-05-13T08:21:55.572" v="53" actId="1076"/>
          <ac:spMkLst>
            <pc:docMk/>
            <pc:sldMk cId="3559598585" sldId="267"/>
            <ac:spMk id="9" creationId="{06B41EFF-904B-E686-5098-3C59B8DF3426}"/>
          </ac:spMkLst>
        </pc:spChg>
        <pc:picChg chg="del">
          <ac:chgData name="Eline Hietbrink" userId="3572cec7-bd24-404d-8615-348e5e88e577" providerId="ADAL" clId="{CF0EDBBA-6905-41DA-9E9E-16265A384C9E}" dt="2026-05-13T08:21:38.530" v="50" actId="478"/>
          <ac:picMkLst>
            <pc:docMk/>
            <pc:sldMk cId="3559598585" sldId="267"/>
            <ac:picMk id="6" creationId="{A62E38E1-6431-8064-40F7-D25E500BFDFD}"/>
          </ac:picMkLst>
        </pc:picChg>
        <pc:picChg chg="mod">
          <ac:chgData name="Eline Hietbrink" userId="3572cec7-bd24-404d-8615-348e5e88e577" providerId="ADAL" clId="{CF0EDBBA-6905-41DA-9E9E-16265A384C9E}" dt="2026-05-13T08:21:51.109" v="52" actId="1076"/>
          <ac:picMkLst>
            <pc:docMk/>
            <pc:sldMk cId="3559598585" sldId="267"/>
            <ac:picMk id="11" creationId="{0862224F-DA8B-30D2-8B87-F12D05AE38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66C69-5496-4235-AB48-8D9607545ECB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7EBA4-39ED-40FE-A611-96774A93F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85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kleine gebaar; dit is waarom wij bestaan. Bezuinigingen eerstelijns zorg. We koppelen buurtgenoten die iets willen betekenen voor een ander aan inwoners met een hulpvraag. Dit doen we voor:</a:t>
            </a:r>
          </a:p>
          <a:p>
            <a:pPr marL="171450" indent="-171450">
              <a:buFontTx/>
              <a:buChar char="-"/>
            </a:pPr>
            <a:r>
              <a:rPr lang="nl-NL" dirty="0"/>
              <a:t>Ouderen (65+) en mensen met een beperking;</a:t>
            </a:r>
          </a:p>
          <a:p>
            <a:pPr marL="171450" indent="-171450">
              <a:buFontTx/>
              <a:buChar char="-"/>
            </a:pPr>
            <a:r>
              <a:rPr lang="nl-NL" dirty="0"/>
              <a:t>Met een beperkt eigen netwerk;</a:t>
            </a:r>
          </a:p>
          <a:p>
            <a:pPr marL="171450" indent="-171450">
              <a:buFontTx/>
              <a:buChar char="-"/>
            </a:pPr>
            <a:r>
              <a:rPr lang="nl-NL" dirty="0"/>
              <a:t>Met een lichte hulpvraag.</a:t>
            </a:r>
          </a:p>
          <a:p>
            <a:r>
              <a:rPr lang="nl-NL" dirty="0"/>
              <a:t>Voor wie (mini-verhaaltje van hulpvrager):</a:t>
            </a:r>
          </a:p>
          <a:p>
            <a:r>
              <a:rPr lang="nl-NL" dirty="0"/>
              <a:t>(</a:t>
            </a:r>
            <a:r>
              <a:rPr lang="nl-NL" dirty="0" err="1"/>
              <a:t>Ehi</a:t>
            </a:r>
            <a:r>
              <a:rPr lang="nl-NL" dirty="0"/>
              <a:t>) Aalsmeer: ‘Gezellige’ boodschappenhulpvraag </a:t>
            </a:r>
            <a:r>
              <a:rPr lang="nl-NL" dirty="0" err="1"/>
              <a:t>mw</a:t>
            </a:r>
            <a:r>
              <a:rPr lang="nl-NL" dirty="0"/>
              <a:t> </a:t>
            </a:r>
            <a:r>
              <a:rPr lang="nl-NL" dirty="0" err="1"/>
              <a:t>Bringel</a:t>
            </a:r>
            <a:r>
              <a:rPr lang="nl-NL" dirty="0"/>
              <a:t>. Gerichte targetmail aan alle </a:t>
            </a:r>
            <a:r>
              <a:rPr lang="nl-NL" dirty="0" err="1"/>
              <a:t>Aalsmeerders</a:t>
            </a:r>
            <a:r>
              <a:rPr lang="nl-NL" dirty="0"/>
              <a:t> met ‘boodschappen’ in hun profiel. Omdat het om af en toe gaat, reageerde een geïnteresseerde (nieuwe) vrijwilliger die andere boodschappenhulpvragen laat lopen omdat ze structureel niet kan.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7EBA4-39ED-40FE-A611-96774A93FFB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02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(</a:t>
            </a:r>
            <a:r>
              <a:rPr lang="nl-NL" dirty="0" err="1"/>
              <a:t>Ehi</a:t>
            </a:r>
            <a:r>
              <a:rPr lang="nl-NL" dirty="0"/>
              <a:t>) Wat vrijwilligers mogelijk maken: top 3 hulpvragen 2025</a:t>
            </a:r>
          </a:p>
          <a:p>
            <a:pPr marL="0" indent="0">
              <a:buFontTx/>
              <a:buNone/>
            </a:pPr>
            <a:r>
              <a:rPr lang="nl-NL" dirty="0"/>
              <a:t>Aalsmeer:</a:t>
            </a:r>
          </a:p>
          <a:p>
            <a:pPr marL="171450" indent="-171450">
              <a:buFontTx/>
              <a:buChar char="-"/>
            </a:pPr>
            <a:r>
              <a:rPr lang="nl-NL" dirty="0"/>
              <a:t>Maatje: 32 vragen (26%)</a:t>
            </a:r>
          </a:p>
          <a:p>
            <a:pPr marL="171450" indent="-171450">
              <a:buFontTx/>
              <a:buChar char="-"/>
            </a:pPr>
            <a:r>
              <a:rPr lang="nl-NL" dirty="0"/>
              <a:t>Boodschappen: 32 vragen (26%)</a:t>
            </a:r>
          </a:p>
          <a:p>
            <a:pPr marL="171450" indent="-171450">
              <a:buFontTx/>
              <a:buChar char="-"/>
            </a:pPr>
            <a:r>
              <a:rPr lang="nl-NL" dirty="0"/>
              <a:t>Klussen buiten &amp; tuin: 29 vragen (24%)…LET OP: t/m aug. niet geregistreerd in module</a:t>
            </a:r>
          </a:p>
          <a:p>
            <a:pPr marL="171450" indent="-171450">
              <a:buFontTx/>
              <a:buChar char="-"/>
            </a:pPr>
            <a:r>
              <a:rPr lang="nl-NL" dirty="0"/>
              <a:t>Klussen binnen: 18 vragen (15%)…LET OP: t/m aug. niet geregistreerd in module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7EBA4-39ED-40FE-A611-96774A93FFB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27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58298-1EFE-D5FC-5744-612E8DDC0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C2FF25-B9EC-9790-7E8E-71619C289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D5E761-1B50-5946-64F2-8B08571D2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1C237A"/>
                </a:solidFill>
              </a:rPr>
              <a:t>In 2025 is er </a:t>
            </a:r>
            <a:r>
              <a:rPr lang="en-US" dirty="0" err="1">
                <a:solidFill>
                  <a:srgbClr val="1C237A"/>
                </a:solidFill>
              </a:rPr>
              <a:t>samen</a:t>
            </a:r>
            <a:r>
              <a:rPr lang="en-US" dirty="0">
                <a:solidFill>
                  <a:srgbClr val="1C237A"/>
                </a:solidFill>
              </a:rPr>
              <a:t> met Buurthulp </a:t>
            </a:r>
            <a:r>
              <a:rPr lang="en-US" dirty="0" err="1">
                <a:solidFill>
                  <a:srgbClr val="1C237A"/>
                </a:solidFill>
              </a:rPr>
              <a:t>een</a:t>
            </a:r>
            <a:r>
              <a:rPr lang="en-US" dirty="0">
                <a:solidFill>
                  <a:srgbClr val="1C237A"/>
                </a:solidFill>
              </a:rPr>
              <a:t> </a:t>
            </a:r>
            <a:r>
              <a:rPr lang="en-US" dirty="0" err="1">
                <a:solidFill>
                  <a:srgbClr val="1C237A"/>
                </a:solidFill>
              </a:rPr>
              <a:t>grote</a:t>
            </a:r>
            <a:r>
              <a:rPr lang="en-US" dirty="0">
                <a:solidFill>
                  <a:srgbClr val="1C237A"/>
                </a:solidFill>
              </a:rPr>
              <a:t> impact </a:t>
            </a:r>
            <a:r>
              <a:rPr lang="en-US" dirty="0" err="1">
                <a:solidFill>
                  <a:srgbClr val="1C237A"/>
                </a:solidFill>
              </a:rPr>
              <a:t>gerealiseerd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D56EDE-96C5-603B-D9AF-3FCBA1D82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7EBA4-39ED-40FE-A611-96774A93FFB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86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97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85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49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93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8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32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8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6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23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28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18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74AB-6027-4DA7-8E59-359EB061686D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A7BD-C418-49A4-B467-00A46D31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1E6710B7-F366-EBCA-8684-0BD4A36D697F}"/>
              </a:ext>
            </a:extLst>
          </p:cNvPr>
          <p:cNvSpPr txBox="1"/>
          <p:nvPr/>
        </p:nvSpPr>
        <p:spPr>
          <a:xfrm>
            <a:off x="457716" y="1085844"/>
            <a:ext cx="236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Onderdeel van welzijnsorganisatie </a:t>
            </a:r>
            <a:r>
              <a:rPr lang="nl-NL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Participe Ad</a:t>
            </a:r>
          </a:p>
        </p:txBody>
      </p:sp>
      <p:pic>
        <p:nvPicPr>
          <p:cNvPr id="3" name="Graphic 2" descr="Markering met effen opvulling">
            <a:extLst>
              <a:ext uri="{FF2B5EF4-FFF2-40B4-BE49-F238E27FC236}">
                <a16:creationId xmlns:a16="http://schemas.microsoft.com/office/drawing/2014/main" id="{C44CE933-7230-6837-C6EA-E3237DAA58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3637" y="4544954"/>
            <a:ext cx="914400" cy="91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6FA73F-7EC7-77F0-446F-D58F5DA81958}"/>
              </a:ext>
            </a:extLst>
          </p:cNvPr>
          <p:cNvSpPr txBox="1"/>
          <p:nvPr/>
        </p:nvSpPr>
        <p:spPr>
          <a:xfrm>
            <a:off x="10803401" y="5499330"/>
            <a:ext cx="1286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543E3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Amstelveen, </a:t>
            </a:r>
          </a:p>
          <a:p>
            <a:r>
              <a:rPr lang="nl-NL" sz="1400">
                <a:solidFill>
                  <a:srgbClr val="543E3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Aalsmeer, </a:t>
            </a:r>
          </a:p>
          <a:p>
            <a:r>
              <a:rPr lang="nl-NL" sz="1400">
                <a:solidFill>
                  <a:srgbClr val="543E3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Kudelstaart</a:t>
            </a:r>
          </a:p>
        </p:txBody>
      </p:sp>
      <p:pic>
        <p:nvPicPr>
          <p:cNvPr id="2" name="Afbeelding 1" descr="Afbeelding met schermopname, Lettertype, tekst, Graphics&#10;&#10;Door AI gegenereerde inhoud is mogelijk onjuist.">
            <a:extLst>
              <a:ext uri="{FF2B5EF4-FFF2-40B4-BE49-F238E27FC236}">
                <a16:creationId xmlns:a16="http://schemas.microsoft.com/office/drawing/2014/main" id="{6D38D05D-C09B-B829-ACF8-4417F1492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26" y="91448"/>
            <a:ext cx="1305291" cy="130529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2730E5-7068-578E-FBC6-680ABBA6F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2" y="-211951"/>
            <a:ext cx="2602970" cy="2630185"/>
          </a:xfrm>
          <a:prstGeom prst="rect">
            <a:avLst/>
          </a:prstGeom>
        </p:spPr>
      </p:pic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40220CEE-FC8F-A6E9-A680-DEE3874CC9FD}"/>
              </a:ext>
            </a:extLst>
          </p:cNvPr>
          <p:cNvSpPr/>
          <p:nvPr/>
        </p:nvSpPr>
        <p:spPr>
          <a:xfrm>
            <a:off x="596377" y="3406518"/>
            <a:ext cx="4447315" cy="2746799"/>
          </a:xfrm>
          <a:prstGeom prst="roundRect">
            <a:avLst/>
          </a:prstGeom>
          <a:solidFill>
            <a:srgbClr val="B7D110"/>
          </a:solidFill>
          <a:ln>
            <a:solidFill>
              <a:srgbClr val="B7D1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>
                <a:latin typeface="Poppins"/>
                <a:cs typeface="Poppins"/>
              </a:rPr>
              <a:t>Koppelt buurtgenoten die iets willen betekenen voor een ander aan inwoners met een hulpvraag met behulp van ons team van vrijwillige matchmakers.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950378E5-883C-4B91-BE9B-2B8A8DD39DC1}"/>
              </a:ext>
            </a:extLst>
          </p:cNvPr>
          <p:cNvSpPr/>
          <p:nvPr/>
        </p:nvSpPr>
        <p:spPr>
          <a:xfrm>
            <a:off x="5363462" y="2009366"/>
            <a:ext cx="5153721" cy="4364891"/>
          </a:xfrm>
          <a:prstGeom prst="roundRect">
            <a:avLst/>
          </a:prstGeom>
          <a:solidFill>
            <a:srgbClr val="B7D110"/>
          </a:solidFill>
          <a:ln>
            <a:solidFill>
              <a:srgbClr val="B7D1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Wij bemiddelen hierin zelf voor een specifieke doelgroep:</a:t>
            </a:r>
          </a:p>
          <a:p>
            <a:endParaRPr lang="nl-NL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Zelfstandig wonende ouderen    (65+ ) en mensen met een beperking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 een beperkt eigen netwerk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 een lichte hulpvraag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Overige hulpvragers helpen wij op andere manieren, zoals helpen zoeken naar een vrijwilliger of wij verwijzen  door naar een andere organisatie. </a:t>
            </a:r>
            <a:endParaRPr lang="nl-NL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1BB34A1-EAF0-54DA-8CE7-0729DE6BF72D}"/>
              </a:ext>
            </a:extLst>
          </p:cNvPr>
          <p:cNvSpPr/>
          <p:nvPr/>
        </p:nvSpPr>
        <p:spPr>
          <a:xfrm>
            <a:off x="576588" y="1970092"/>
            <a:ext cx="4448802" cy="841689"/>
          </a:xfrm>
          <a:prstGeom prst="roundRect">
            <a:avLst/>
          </a:prstGeom>
          <a:solidFill>
            <a:srgbClr val="B7D110"/>
          </a:solidFill>
          <a:ln>
            <a:solidFill>
              <a:srgbClr val="B7D1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400" b="1">
                <a:latin typeface="Poppins"/>
                <a:cs typeface="Poppins"/>
              </a:rPr>
              <a:t>Is er voor iedereen!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8DC20D-3959-8DF6-96B9-E831D98EB843}"/>
              </a:ext>
            </a:extLst>
          </p:cNvPr>
          <p:cNvSpPr txBox="1"/>
          <p:nvPr/>
        </p:nvSpPr>
        <p:spPr>
          <a:xfrm>
            <a:off x="5360512" y="901178"/>
            <a:ext cx="5156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1" dirty="0">
                <a:solidFill>
                  <a:srgbClr val="1C237A"/>
                </a:solidFill>
                <a:latin typeface="Poppins"/>
                <a:cs typeface="Poppins"/>
              </a:rPr>
              <a:t>Eline Hietbrink</a:t>
            </a:r>
          </a:p>
          <a:p>
            <a:pPr algn="ctr"/>
            <a:r>
              <a:rPr lang="nl-NL" sz="1800" dirty="0">
                <a:solidFill>
                  <a:srgbClr val="1C237A"/>
                </a:solidFill>
                <a:latin typeface="Poppins"/>
                <a:cs typeface="Poppins"/>
              </a:rPr>
              <a:t>Coördinator Bemiddeling Vrijwillige Inzet</a:t>
            </a:r>
          </a:p>
        </p:txBody>
      </p:sp>
    </p:spTree>
    <p:extLst>
      <p:ext uri="{BB962C8B-B14F-4D97-AF65-F5344CB8AC3E}">
        <p14:creationId xmlns:p14="http://schemas.microsoft.com/office/powerpoint/2010/main" val="105623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5FA8C7E-068E-4CC7-8166-A45B6358E6F1}"/>
              </a:ext>
            </a:extLst>
          </p:cNvPr>
          <p:cNvSpPr/>
          <p:nvPr/>
        </p:nvSpPr>
        <p:spPr>
          <a:xfrm>
            <a:off x="478797" y="339820"/>
            <a:ext cx="2054092" cy="635000"/>
          </a:xfrm>
          <a:prstGeom prst="roundRect">
            <a:avLst/>
          </a:prstGeom>
          <a:solidFill>
            <a:srgbClr val="B7D110"/>
          </a:solidFill>
          <a:ln>
            <a:solidFill>
              <a:srgbClr val="B7D1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16FC1D1-9B42-2681-8597-2CD3F6CDCF2E}"/>
              </a:ext>
            </a:extLst>
          </p:cNvPr>
          <p:cNvSpPr/>
          <p:nvPr/>
        </p:nvSpPr>
        <p:spPr>
          <a:xfrm>
            <a:off x="5199410" y="5905596"/>
            <a:ext cx="2416880" cy="635000"/>
          </a:xfrm>
          <a:prstGeom prst="roundRect">
            <a:avLst/>
          </a:prstGeom>
          <a:solidFill>
            <a:srgbClr val="B7D110"/>
          </a:solidFill>
          <a:ln>
            <a:solidFill>
              <a:srgbClr val="B7D1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C175F07-092E-388D-DBAC-840247568EB1}"/>
              </a:ext>
            </a:extLst>
          </p:cNvPr>
          <p:cNvSpPr/>
          <p:nvPr/>
        </p:nvSpPr>
        <p:spPr>
          <a:xfrm>
            <a:off x="5830529" y="2787285"/>
            <a:ext cx="2481867" cy="549824"/>
          </a:xfrm>
          <a:prstGeom prst="roundRect">
            <a:avLst/>
          </a:prstGeom>
          <a:solidFill>
            <a:srgbClr val="B7D110"/>
          </a:solidFill>
          <a:ln>
            <a:solidFill>
              <a:srgbClr val="B7D1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11F40B3-DF94-D4D6-8826-062B7C607000}"/>
              </a:ext>
            </a:extLst>
          </p:cNvPr>
          <p:cNvSpPr txBox="1"/>
          <p:nvPr/>
        </p:nvSpPr>
        <p:spPr>
          <a:xfrm>
            <a:off x="606255" y="464276"/>
            <a:ext cx="180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Een ‘maatje’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3328E96-DF23-58E6-DA34-D8E1D80CE3F0}"/>
              </a:ext>
            </a:extLst>
          </p:cNvPr>
          <p:cNvSpPr txBox="1"/>
          <p:nvPr/>
        </p:nvSpPr>
        <p:spPr>
          <a:xfrm>
            <a:off x="5363777" y="5995544"/>
            <a:ext cx="208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Boodschappen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8DEC70-8007-320C-68FC-C490F02313D1}"/>
              </a:ext>
            </a:extLst>
          </p:cNvPr>
          <p:cNvSpPr txBox="1"/>
          <p:nvPr/>
        </p:nvSpPr>
        <p:spPr>
          <a:xfrm>
            <a:off x="5893763" y="2877531"/>
            <a:ext cx="230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Klussen &amp; tuinhulp</a:t>
            </a:r>
          </a:p>
        </p:txBody>
      </p:sp>
      <p:pic>
        <p:nvPicPr>
          <p:cNvPr id="3" name="Afbeelding 2" descr="Afbeelding met schermopname, Lettertype, tekst, Graphics&#10;&#10;Door AI gegenereerde inhoud is mogelijk onjuist.">
            <a:extLst>
              <a:ext uri="{FF2B5EF4-FFF2-40B4-BE49-F238E27FC236}">
                <a16:creationId xmlns:a16="http://schemas.microsoft.com/office/drawing/2014/main" id="{FBFB73A6-8070-FD9F-0A3A-9DC58B7B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21" y="-24752"/>
            <a:ext cx="1273782" cy="137806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8E94F67-6124-5769-8780-7A661EBED633}"/>
              </a:ext>
            </a:extLst>
          </p:cNvPr>
          <p:cNvSpPr txBox="1"/>
          <p:nvPr/>
        </p:nvSpPr>
        <p:spPr>
          <a:xfrm>
            <a:off x="8600419" y="5412797"/>
            <a:ext cx="288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Vervoer </a:t>
            </a:r>
            <a:r>
              <a:rPr lang="nl-NL"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(als alternatief voor ANWB automaatje)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EC31501-2ECC-44B8-F86F-396D3ACFD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8" y="1040778"/>
            <a:ext cx="2934641" cy="207479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414766F-2997-DCD8-AE8E-7CFD7DB15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10" y="3706554"/>
            <a:ext cx="3039448" cy="2075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360A60-5795-E8B0-249A-1405AD5BF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529" y="648942"/>
            <a:ext cx="3038887" cy="2074334"/>
          </a:xfrm>
          <a:prstGeom prst="rect">
            <a:avLst/>
          </a:prstGeom>
        </p:spPr>
      </p:pic>
      <p:sp>
        <p:nvSpPr>
          <p:cNvPr id="15" name="Rechthoek: afgeronde hoeken 4">
            <a:extLst>
              <a:ext uri="{FF2B5EF4-FFF2-40B4-BE49-F238E27FC236}">
                <a16:creationId xmlns:a16="http://schemas.microsoft.com/office/drawing/2014/main" id="{0B0F836F-29ED-8C45-8B62-1FFD2D5A0342}"/>
              </a:ext>
            </a:extLst>
          </p:cNvPr>
          <p:cNvSpPr/>
          <p:nvPr/>
        </p:nvSpPr>
        <p:spPr>
          <a:xfrm>
            <a:off x="775433" y="2713395"/>
            <a:ext cx="1994153" cy="1247428"/>
          </a:xfrm>
          <a:prstGeom prst="roundRect">
            <a:avLst/>
          </a:prstGeom>
          <a:solidFill>
            <a:srgbClr val="9B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ea typeface="Calibri"/>
                <a:cs typeface="Calibri"/>
              </a:rPr>
              <a:t>Aalsmeer: 26% </a:t>
            </a:r>
            <a:br>
              <a:rPr lang="nl-NL" b="1" dirty="0">
                <a:ea typeface="Calibri"/>
                <a:cs typeface="Calibri"/>
              </a:rPr>
            </a:br>
            <a:r>
              <a:rPr lang="nl-NL" b="1" dirty="0">
                <a:ea typeface="Calibri"/>
                <a:cs typeface="Calibri"/>
              </a:rPr>
              <a:t>32 hulpvragen</a:t>
            </a:r>
            <a:endParaRPr lang="nl-NL" dirty="0"/>
          </a:p>
        </p:txBody>
      </p:sp>
      <p:sp>
        <p:nvSpPr>
          <p:cNvPr id="19" name="Rechthoek: afgeronde hoeken 4">
            <a:extLst>
              <a:ext uri="{FF2B5EF4-FFF2-40B4-BE49-F238E27FC236}">
                <a16:creationId xmlns:a16="http://schemas.microsoft.com/office/drawing/2014/main" id="{EA2C5FA6-6000-CFBA-AC6D-E8AC89EC2CEE}"/>
              </a:ext>
            </a:extLst>
          </p:cNvPr>
          <p:cNvSpPr/>
          <p:nvPr/>
        </p:nvSpPr>
        <p:spPr>
          <a:xfrm>
            <a:off x="8137342" y="5168409"/>
            <a:ext cx="1782562" cy="1418310"/>
          </a:xfrm>
          <a:prstGeom prst="roundRect">
            <a:avLst/>
          </a:prstGeom>
          <a:solidFill>
            <a:srgbClr val="1C23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ea typeface="Calibri"/>
                <a:cs typeface="Calibri"/>
              </a:rPr>
              <a:t>Aalsmeer: 26% </a:t>
            </a:r>
            <a:endParaRPr lang="en-US" dirty="0"/>
          </a:p>
          <a:p>
            <a:pPr algn="ctr"/>
            <a:r>
              <a:rPr lang="nl-NL" b="1" dirty="0">
                <a:ea typeface="Calibri"/>
                <a:cs typeface="Calibri"/>
              </a:rPr>
              <a:t>32 hulpvragen</a:t>
            </a:r>
            <a:endParaRPr lang="nl-NL" dirty="0"/>
          </a:p>
        </p:txBody>
      </p:sp>
      <p:sp>
        <p:nvSpPr>
          <p:cNvPr id="21" name="Rechthoek: afgeronde hoeken 4">
            <a:extLst>
              <a:ext uri="{FF2B5EF4-FFF2-40B4-BE49-F238E27FC236}">
                <a16:creationId xmlns:a16="http://schemas.microsoft.com/office/drawing/2014/main" id="{E607CA68-2CEB-7E71-4D0E-85808549C635}"/>
              </a:ext>
            </a:extLst>
          </p:cNvPr>
          <p:cNvSpPr/>
          <p:nvPr/>
        </p:nvSpPr>
        <p:spPr>
          <a:xfrm>
            <a:off x="8793732" y="1344168"/>
            <a:ext cx="1780789" cy="1260363"/>
          </a:xfrm>
          <a:prstGeom prst="roundRect">
            <a:avLst/>
          </a:prstGeom>
          <a:solidFill>
            <a:srgbClr val="9B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ea typeface="Calibri"/>
                <a:cs typeface="Calibri"/>
              </a:rPr>
              <a:t>Aalsmeer: 39%</a:t>
            </a:r>
            <a:endParaRPr lang="en-US" dirty="0"/>
          </a:p>
          <a:p>
            <a:pPr algn="ctr"/>
            <a:r>
              <a:rPr lang="nl-NL" b="1" dirty="0">
                <a:ea typeface="Calibri"/>
                <a:cs typeface="Calibri"/>
              </a:rPr>
              <a:t>47 hulpvragen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7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7E794-21DF-F7A0-2FD7-BE468DF8E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FEE864C-08F9-7AA9-1ADE-E0A621D1CA4C}"/>
              </a:ext>
            </a:extLst>
          </p:cNvPr>
          <p:cNvSpPr txBox="1"/>
          <p:nvPr/>
        </p:nvSpPr>
        <p:spPr>
          <a:xfrm>
            <a:off x="457716" y="1085844"/>
            <a:ext cx="236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Onderdeel van welzijnsorganisatie </a:t>
            </a:r>
            <a:r>
              <a:rPr lang="nl-NL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Participe Ad</a:t>
            </a:r>
          </a:p>
        </p:txBody>
      </p:sp>
      <p:pic>
        <p:nvPicPr>
          <p:cNvPr id="2" name="Afbeelding 1" descr="Afbeelding met schermopname, Lettertype, tekst, Graphics&#10;&#10;Door AI gegenereerde inhoud is mogelijk onjuist.">
            <a:extLst>
              <a:ext uri="{FF2B5EF4-FFF2-40B4-BE49-F238E27FC236}">
                <a16:creationId xmlns:a16="http://schemas.microsoft.com/office/drawing/2014/main" id="{52F5A5B8-1A80-1129-964D-825F48314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26" y="91448"/>
            <a:ext cx="1305291" cy="1305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41EFF-904B-E686-5098-3C59B8DF3426}"/>
              </a:ext>
            </a:extLst>
          </p:cNvPr>
          <p:cNvSpPr txBox="1"/>
          <p:nvPr/>
        </p:nvSpPr>
        <p:spPr>
          <a:xfrm>
            <a:off x="2967658" y="4351712"/>
            <a:ext cx="5634182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b="1" dirty="0">
              <a:solidFill>
                <a:srgbClr val="1C237A"/>
              </a:solidFill>
              <a:latin typeface="Poppins"/>
              <a:ea typeface="Calibri"/>
              <a:cs typeface="Poppins"/>
            </a:endParaRPr>
          </a:p>
          <a:p>
            <a:pPr marL="228600" indent="-228600">
              <a:buFont typeface=""/>
              <a:buChar char="•"/>
            </a:pP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Via Aalsmeer </a:t>
            </a:r>
            <a:r>
              <a:rPr lang="en-US" sz="1600" dirty="0" err="1">
                <a:solidFill>
                  <a:srgbClr val="85114B"/>
                </a:solidFill>
                <a:latin typeface="Poppins"/>
                <a:cs typeface="Poppins"/>
              </a:rPr>
              <a:t>voor</a:t>
            </a: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 </a:t>
            </a:r>
            <a:r>
              <a:rPr lang="en-US" sz="1600" dirty="0" err="1">
                <a:solidFill>
                  <a:srgbClr val="85114B"/>
                </a:solidFill>
                <a:latin typeface="Poppins"/>
                <a:cs typeface="Poppins"/>
              </a:rPr>
              <a:t>Elkaar</a:t>
            </a: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: </a:t>
            </a:r>
            <a:r>
              <a:rPr lang="en-US" sz="1600" b="1" dirty="0">
                <a:solidFill>
                  <a:srgbClr val="85114B"/>
                </a:solidFill>
                <a:latin typeface="Poppins"/>
                <a:cs typeface="Poppins"/>
              </a:rPr>
              <a:t>387 </a:t>
            </a:r>
            <a:r>
              <a:rPr lang="en-US" sz="1600" b="1" dirty="0" err="1">
                <a:solidFill>
                  <a:srgbClr val="85114B"/>
                </a:solidFill>
                <a:latin typeface="Poppins"/>
                <a:cs typeface="Poppins"/>
              </a:rPr>
              <a:t>succesvolle</a:t>
            </a:r>
            <a:r>
              <a:rPr lang="en-US" sz="1600" b="1" dirty="0">
                <a:solidFill>
                  <a:srgbClr val="85114B"/>
                </a:solidFill>
                <a:latin typeface="Poppins"/>
                <a:cs typeface="Poppins"/>
              </a:rPr>
              <a:t> matches</a:t>
            </a: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 </a:t>
            </a:r>
            <a:b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</a:br>
            <a:endParaRPr lang="en-US" sz="1600" dirty="0">
              <a:latin typeface="Poppins"/>
              <a:cs typeface="Poppins"/>
            </a:endParaRPr>
          </a:p>
          <a:p>
            <a:r>
              <a:rPr lang="en-US" sz="1600" b="1" dirty="0" err="1">
                <a:solidFill>
                  <a:srgbClr val="85114B"/>
                </a:solidFill>
                <a:latin typeface="Poppins"/>
                <a:cs typeface="Poppins"/>
              </a:rPr>
              <a:t>Verdeling</a:t>
            </a:r>
            <a:r>
              <a:rPr lang="en-US" sz="1600" b="1" dirty="0">
                <a:solidFill>
                  <a:srgbClr val="85114B"/>
                </a:solidFill>
                <a:latin typeface="Poppins"/>
                <a:cs typeface="Poppins"/>
              </a:rPr>
              <a:t> van de </a:t>
            </a:r>
            <a:r>
              <a:rPr lang="en-US" sz="1600" b="1" dirty="0" err="1">
                <a:solidFill>
                  <a:srgbClr val="85114B"/>
                </a:solidFill>
                <a:latin typeface="Poppins"/>
                <a:cs typeface="Poppins"/>
              </a:rPr>
              <a:t>inzet</a:t>
            </a:r>
            <a:r>
              <a:rPr lang="en-US" sz="1600" b="1" dirty="0">
                <a:solidFill>
                  <a:srgbClr val="85114B"/>
                </a:solidFill>
                <a:latin typeface="Poppins"/>
                <a:cs typeface="Poppins"/>
              </a:rPr>
              <a:t>:</a:t>
            </a:r>
          </a:p>
          <a:p>
            <a:pPr marL="228600" indent="-228600">
              <a:buFont typeface=""/>
              <a:buChar char="•"/>
            </a:pP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283 </a:t>
            </a:r>
            <a:r>
              <a:rPr lang="en-US" sz="1600" dirty="0" err="1">
                <a:solidFill>
                  <a:srgbClr val="85114B"/>
                </a:solidFill>
                <a:latin typeface="Poppins"/>
                <a:cs typeface="Poppins"/>
              </a:rPr>
              <a:t>structurele</a:t>
            </a: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 </a:t>
            </a:r>
            <a:r>
              <a:rPr lang="en-US" sz="1600" dirty="0" err="1">
                <a:solidFill>
                  <a:srgbClr val="85114B"/>
                </a:solidFill>
                <a:latin typeface="Poppins"/>
                <a:cs typeface="Poppins"/>
              </a:rPr>
              <a:t>inzetten</a:t>
            </a: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 (73%)</a:t>
            </a:r>
          </a:p>
          <a:p>
            <a:pPr marL="228600" indent="-228600">
              <a:buFont typeface=""/>
              <a:buChar char="•"/>
            </a:pP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85 </a:t>
            </a:r>
            <a:r>
              <a:rPr lang="en-US" sz="1600" dirty="0" err="1">
                <a:solidFill>
                  <a:srgbClr val="85114B"/>
                </a:solidFill>
                <a:latin typeface="Poppins"/>
                <a:cs typeface="Poppins"/>
              </a:rPr>
              <a:t>eenmalige</a:t>
            </a: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 </a:t>
            </a:r>
            <a:r>
              <a:rPr lang="en-US" sz="1600" dirty="0" err="1">
                <a:solidFill>
                  <a:srgbClr val="85114B"/>
                </a:solidFill>
                <a:latin typeface="Poppins"/>
                <a:cs typeface="Poppins"/>
              </a:rPr>
              <a:t>hulpvragen</a:t>
            </a: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 (22%)</a:t>
            </a:r>
          </a:p>
          <a:p>
            <a:pPr marL="228600" indent="-228600">
              <a:buFont typeface=""/>
              <a:buChar char="•"/>
            </a:pP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19 </a:t>
            </a:r>
            <a:r>
              <a:rPr lang="en-US" sz="1600" dirty="0" err="1">
                <a:solidFill>
                  <a:srgbClr val="85114B"/>
                </a:solidFill>
                <a:latin typeface="Poppins"/>
                <a:cs typeface="Poppins"/>
              </a:rPr>
              <a:t>projectmatige</a:t>
            </a: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 </a:t>
            </a:r>
            <a:r>
              <a:rPr lang="en-US" sz="1600" dirty="0" err="1">
                <a:solidFill>
                  <a:srgbClr val="85114B"/>
                </a:solidFill>
                <a:latin typeface="Poppins"/>
                <a:cs typeface="Poppins"/>
              </a:rPr>
              <a:t>inzetten</a:t>
            </a:r>
            <a:r>
              <a:rPr lang="en-US" sz="1600" dirty="0">
                <a:solidFill>
                  <a:srgbClr val="85114B"/>
                </a:solidFill>
                <a:latin typeface="Poppins"/>
                <a:cs typeface="Poppins"/>
              </a:rPr>
              <a:t> (4%)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BF38ED-C1D4-A96E-4910-435C9BC3A7EC}"/>
              </a:ext>
            </a:extLst>
          </p:cNvPr>
          <p:cNvSpPr txBox="1"/>
          <p:nvPr/>
        </p:nvSpPr>
        <p:spPr>
          <a:xfrm>
            <a:off x="600363" y="438727"/>
            <a:ext cx="7908636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>
              <a:solidFill>
                <a:srgbClr val="1C237A"/>
              </a:solidFill>
              <a:latin typeface="Poppins"/>
              <a:ea typeface="Segoe UI"/>
              <a:cs typeface="Segoe UI"/>
            </a:endParaRPr>
          </a:p>
          <a:p>
            <a:r>
              <a:rPr lang="en-US" sz="2800" b="1" baseline="0">
                <a:solidFill>
                  <a:srgbClr val="1C237A"/>
                </a:solidFill>
                <a:latin typeface="Poppins"/>
                <a:ea typeface="Segoe UI"/>
                <a:cs typeface="Segoe UI"/>
              </a:rPr>
              <a:t>Impact in </a:t>
            </a:r>
            <a:r>
              <a:rPr lang="en-US" sz="2800" b="1" baseline="0" err="1">
                <a:solidFill>
                  <a:srgbClr val="1C237A"/>
                </a:solidFill>
                <a:latin typeface="Poppins"/>
                <a:ea typeface="Segoe UI"/>
                <a:cs typeface="Segoe UI"/>
              </a:rPr>
              <a:t>cijfers</a:t>
            </a:r>
            <a:r>
              <a:rPr lang="en-US" sz="2800" b="1" baseline="0">
                <a:solidFill>
                  <a:srgbClr val="1C237A"/>
                </a:solidFill>
                <a:latin typeface="Poppins"/>
                <a:ea typeface="Segoe UI"/>
                <a:cs typeface="Segoe UI"/>
              </a:rPr>
              <a:t> 2025</a:t>
            </a:r>
            <a:r>
              <a:rPr lang="en-US" sz="2800">
                <a:solidFill>
                  <a:srgbClr val="1C237A"/>
                </a:solidFill>
                <a:latin typeface="Poppins"/>
                <a:ea typeface="Segoe UI"/>
                <a:cs typeface="Segoe UI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62224F-DA8B-30D2-8B87-F12D05AE38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331" r="-258" b="424"/>
          <a:stretch>
            <a:fillRect/>
          </a:stretch>
        </p:blipFill>
        <p:spPr>
          <a:xfrm>
            <a:off x="2967658" y="1547509"/>
            <a:ext cx="4501919" cy="25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aa9f02-7bf1-41b7-8527-ccde970f4a6d">
      <Terms xmlns="http://schemas.microsoft.com/office/infopath/2007/PartnerControls"/>
    </lcf76f155ced4ddcb4097134ff3c332f>
    <TaxCatchAll xmlns="6920aff4-8d99-4b3b-8152-820490e0980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001977346D634DA9B0B40D8DFD612D" ma:contentTypeVersion="11" ma:contentTypeDescription="Een nieuw document maken." ma:contentTypeScope="" ma:versionID="1c11d75458eb11ec429145c316e51cd8">
  <xsd:schema xmlns:xsd="http://www.w3.org/2001/XMLSchema" xmlns:xs="http://www.w3.org/2001/XMLSchema" xmlns:p="http://schemas.microsoft.com/office/2006/metadata/properties" xmlns:ns2="62aa9f02-7bf1-41b7-8527-ccde970f4a6d" xmlns:ns3="6920aff4-8d99-4b3b-8152-820490e09808" targetNamespace="http://schemas.microsoft.com/office/2006/metadata/properties" ma:root="true" ma:fieldsID="a2af96bcc595aea73c4bf9c5bbdf21f1" ns2:_="" ns3:_="">
    <xsd:import namespace="62aa9f02-7bf1-41b7-8527-ccde970f4a6d"/>
    <xsd:import namespace="6920aff4-8d99-4b3b-8152-820490e098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a9f02-7bf1-41b7-8527-ccde970f4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de49f575-6835-41fe-a97c-ffdcbdd761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0aff4-8d99-4b3b-8152-820490e0980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1254fa2-9d19-45b0-8f21-28c97cd2df9a}" ma:internalName="TaxCatchAll" ma:showField="CatchAllData" ma:web="6920aff4-8d99-4b3b-8152-820490e098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4DB09C-97E5-4B25-BA01-45FEE96E7A5A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62aa9f02-7bf1-41b7-8527-ccde970f4a6d"/>
    <ds:schemaRef ds:uri="http://schemas.microsoft.com/office/infopath/2007/PartnerControls"/>
    <ds:schemaRef ds:uri="6920aff4-8d99-4b3b-8152-820490e09808"/>
  </ds:schemaRefs>
</ds:datastoreItem>
</file>

<file path=customXml/itemProps2.xml><?xml version="1.0" encoding="utf-8"?>
<ds:datastoreItem xmlns:ds="http://schemas.openxmlformats.org/officeDocument/2006/customXml" ds:itemID="{BF2A8A0D-233D-48DD-8BDC-43D3E47096C7}">
  <ds:schemaRefs>
    <ds:schemaRef ds:uri="62aa9f02-7bf1-41b7-8527-ccde970f4a6d"/>
    <ds:schemaRef ds:uri="6920aff4-8d99-4b3b-8152-820490e098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8240B3-A5A1-454D-8164-9E2ABE559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194</TotalTime>
  <Words>372</Words>
  <Application>Microsoft Office PowerPoint</Application>
  <PresentationFormat>Breedbeeld</PresentationFormat>
  <Paragraphs>49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Poppins</vt:lpstr>
      <vt:lpstr>Office 2013 - 2022 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Zwart</dc:creator>
  <cp:lastModifiedBy>Eline Hietbrink</cp:lastModifiedBy>
  <cp:revision>2</cp:revision>
  <dcterms:created xsi:type="dcterms:W3CDTF">2025-09-11T07:56:36Z</dcterms:created>
  <dcterms:modified xsi:type="dcterms:W3CDTF">2026-05-13T08:22:03Z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0x010100D8001977346D634DA9B0B40D8DFD612D</vt:lpwstr>
  </property>
  <property fmtid="{D5CDD505-2E9C-101B-9397-08002B2CF9AE}" pid="3" name="MediaServiceImageTags">
    <vt:lpwstr/>
  </property>
</Properties>
</file>