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3" r:id="rId7"/>
    <p:sldId id="267" r:id="rId8"/>
    <p:sldId id="268" r:id="rId9"/>
    <p:sldId id="261" r:id="rId10"/>
    <p:sldId id="262" r:id="rId11"/>
  </p:sldIdLst>
  <p:sldSz cx="18288000" cy="10287000"/>
  <p:notesSz cx="6858000" cy="9144000"/>
  <p:embeddedFontLst>
    <p:embeddedFont>
      <p:font typeface="Brice SemiExpanded" panose="020B0604020202020204" charset="0"/>
      <p:regular r:id="rId12"/>
    </p:embeddedFont>
    <p:embeddedFont>
      <p:font typeface="Hammersmith One" panose="02010703030501060504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3518" y="-395242"/>
            <a:ext cx="18565303" cy="11864548"/>
            <a:chOff x="0" y="0"/>
            <a:chExt cx="9936297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36297" cy="6350000"/>
            </a:xfrm>
            <a:custGeom>
              <a:avLst/>
              <a:gdLst/>
              <a:ahLst/>
              <a:cxnLst/>
              <a:rect l="l" t="t" r="r" b="b"/>
              <a:pathLst>
                <a:path w="9936297" h="6350000">
                  <a:moveTo>
                    <a:pt x="9936297" y="2712250"/>
                  </a:moveTo>
                  <a:lnTo>
                    <a:pt x="9659843" y="2712250"/>
                  </a:lnTo>
                  <a:lnTo>
                    <a:pt x="9659843" y="3682746"/>
                  </a:lnTo>
                  <a:lnTo>
                    <a:pt x="9659843" y="4409008"/>
                  </a:lnTo>
                  <a:lnTo>
                    <a:pt x="9659843" y="6350000"/>
                  </a:lnTo>
                  <a:lnTo>
                    <a:pt x="2279976" y="6350000"/>
                  </a:lnTo>
                  <a:lnTo>
                    <a:pt x="2279976" y="5029111"/>
                  </a:lnTo>
                  <a:lnTo>
                    <a:pt x="1291294" y="5029111"/>
                  </a:lnTo>
                  <a:lnTo>
                    <a:pt x="1291294" y="6350000"/>
                  </a:lnTo>
                  <a:lnTo>
                    <a:pt x="276454" y="6350000"/>
                  </a:lnTo>
                  <a:lnTo>
                    <a:pt x="276454" y="3682746"/>
                  </a:lnTo>
                  <a:lnTo>
                    <a:pt x="0" y="3682746"/>
                  </a:lnTo>
                  <a:lnTo>
                    <a:pt x="1919336" y="2294484"/>
                  </a:lnTo>
                  <a:lnTo>
                    <a:pt x="2819758" y="2945765"/>
                  </a:lnTo>
                  <a:lnTo>
                    <a:pt x="2819758" y="1915287"/>
                  </a:lnTo>
                  <a:lnTo>
                    <a:pt x="2620327" y="1915287"/>
                  </a:lnTo>
                  <a:lnTo>
                    <a:pt x="5268294" y="0"/>
                  </a:lnTo>
                  <a:lnTo>
                    <a:pt x="7557869" y="1656055"/>
                  </a:lnTo>
                  <a:lnTo>
                    <a:pt x="8016961" y="1323988"/>
                  </a:lnTo>
                  <a:lnTo>
                    <a:pt x="9936297" y="2712250"/>
                  </a:lnTo>
                  <a:close/>
                </a:path>
              </a:pathLst>
            </a:custGeom>
            <a:solidFill>
              <a:srgbClr val="FFF7F1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4546900"/>
            <a:ext cx="7668687" cy="3219785"/>
            <a:chOff x="0" y="0"/>
            <a:chExt cx="1188080" cy="4988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8080" cy="498829"/>
            </a:xfrm>
            <a:custGeom>
              <a:avLst/>
              <a:gdLst/>
              <a:ahLst/>
              <a:cxnLst/>
              <a:rect l="l" t="t" r="r" b="b"/>
              <a:pathLst>
                <a:path w="1188080" h="498829">
                  <a:moveTo>
                    <a:pt x="0" y="0"/>
                  </a:moveTo>
                  <a:lnTo>
                    <a:pt x="1188080" y="0"/>
                  </a:lnTo>
                  <a:lnTo>
                    <a:pt x="1188080" y="498829"/>
                  </a:lnTo>
                  <a:lnTo>
                    <a:pt x="0" y="498829"/>
                  </a:lnTo>
                  <a:close/>
                </a:path>
              </a:pathLst>
            </a:custGeom>
            <a:blipFill>
              <a:blip r:embed="rId2"/>
              <a:stretch>
                <a:fillRect t="-362" b="-36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97387" y="4648517"/>
            <a:ext cx="8558376" cy="3118168"/>
            <a:chOff x="0" y="0"/>
            <a:chExt cx="1256724" cy="4578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6724" cy="457876"/>
            </a:xfrm>
            <a:custGeom>
              <a:avLst/>
              <a:gdLst/>
              <a:ahLst/>
              <a:cxnLst/>
              <a:rect l="l" t="t" r="r" b="b"/>
              <a:pathLst>
                <a:path w="1256724" h="457876">
                  <a:moveTo>
                    <a:pt x="0" y="0"/>
                  </a:moveTo>
                  <a:lnTo>
                    <a:pt x="1256724" y="0"/>
                  </a:lnTo>
                  <a:lnTo>
                    <a:pt x="1256724" y="457876"/>
                  </a:lnTo>
                  <a:lnTo>
                    <a:pt x="0" y="457876"/>
                  </a:lnTo>
                  <a:close/>
                </a:path>
              </a:pathLst>
            </a:custGeom>
            <a:blipFill>
              <a:blip r:embed="rId3"/>
              <a:stretch>
                <a:fillRect t="-1899" b="-189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8600" y="723900"/>
            <a:ext cx="17393249" cy="411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0"/>
              </a:lnSpc>
            </a:pPr>
            <a:r>
              <a:rPr lang="en-US" sz="12500" spc="-837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TWEE PRAKTIJKEN ONDER</a:t>
            </a:r>
          </a:p>
          <a:p>
            <a:pPr algn="ctr">
              <a:lnSpc>
                <a:spcPts val="10250"/>
              </a:lnSpc>
            </a:pPr>
            <a:endParaRPr lang="en-US" sz="12500" spc="-837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algn="ctr">
              <a:lnSpc>
                <a:spcPts val="10250"/>
              </a:lnSpc>
            </a:pPr>
            <a:r>
              <a:rPr lang="en-US" sz="12500" spc="-837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ÉÉN DAK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47031" y="-84330"/>
            <a:ext cx="15793938" cy="102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9"/>
              </a:lnSpc>
              <a:spcBef>
                <a:spcPct val="0"/>
              </a:spcBef>
            </a:pPr>
            <a:r>
              <a:rPr lang="en-US" sz="6000" dirty="0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SAMEN STAAN WE STERK</a:t>
            </a:r>
          </a:p>
        </p:txBody>
      </p:sp>
      <p:pic>
        <p:nvPicPr>
          <p:cNvPr id="6" name="Afbeelding 5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C27A672A-4E32-F5DC-678E-1BF9C0B4D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25" y="1295400"/>
            <a:ext cx="10260749" cy="76962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A2E9273-A418-D45E-B643-E41D55C2E089}"/>
              </a:ext>
            </a:extLst>
          </p:cNvPr>
          <p:cNvSpPr txBox="1"/>
          <p:nvPr/>
        </p:nvSpPr>
        <p:spPr>
          <a:xfrm>
            <a:off x="1247031" y="8827638"/>
            <a:ext cx="15793938" cy="102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9"/>
              </a:lnSpc>
              <a:spcBef>
                <a:spcPct val="0"/>
              </a:spcBef>
            </a:pPr>
            <a:r>
              <a:rPr lang="en-US" sz="6000" dirty="0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BETROKKEN IN BEWEGING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D4A21989-A125-5030-9A30-2784C0F013DC}"/>
              </a:ext>
            </a:extLst>
          </p:cNvPr>
          <p:cNvGrpSpPr/>
          <p:nvPr/>
        </p:nvGrpSpPr>
        <p:grpSpPr>
          <a:xfrm rot="20370519">
            <a:off x="410085" y="3978457"/>
            <a:ext cx="4488108" cy="1441656"/>
            <a:chOff x="0" y="0"/>
            <a:chExt cx="1256724" cy="457876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1D16F10-EDB3-0889-1D80-850380A5C614}"/>
                </a:ext>
              </a:extLst>
            </p:cNvPr>
            <p:cNvSpPr/>
            <p:nvPr/>
          </p:nvSpPr>
          <p:spPr>
            <a:xfrm>
              <a:off x="0" y="0"/>
              <a:ext cx="1256724" cy="457876"/>
            </a:xfrm>
            <a:custGeom>
              <a:avLst/>
              <a:gdLst/>
              <a:ahLst/>
              <a:cxnLst/>
              <a:rect l="l" t="t" r="r" b="b"/>
              <a:pathLst>
                <a:path w="1256724" h="457876">
                  <a:moveTo>
                    <a:pt x="0" y="0"/>
                  </a:moveTo>
                  <a:lnTo>
                    <a:pt x="1256724" y="0"/>
                  </a:lnTo>
                  <a:lnTo>
                    <a:pt x="1256724" y="457876"/>
                  </a:lnTo>
                  <a:lnTo>
                    <a:pt x="0" y="457876"/>
                  </a:lnTo>
                  <a:close/>
                </a:path>
              </a:pathLst>
            </a:custGeom>
            <a:blipFill>
              <a:blip r:embed="rId3"/>
              <a:stretch>
                <a:fillRect t="-1899" b="-189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D910E0DB-84F3-6381-6803-A4EE12A6D9B5}"/>
              </a:ext>
            </a:extLst>
          </p:cNvPr>
          <p:cNvGrpSpPr/>
          <p:nvPr/>
        </p:nvGrpSpPr>
        <p:grpSpPr>
          <a:xfrm rot="1176745">
            <a:off x="13691497" y="4349756"/>
            <a:ext cx="4233862" cy="1947901"/>
            <a:chOff x="0" y="0"/>
            <a:chExt cx="1188080" cy="49882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B62BA26-179C-0DCA-B41D-4355B2FA6EA4}"/>
                </a:ext>
              </a:extLst>
            </p:cNvPr>
            <p:cNvSpPr/>
            <p:nvPr/>
          </p:nvSpPr>
          <p:spPr>
            <a:xfrm>
              <a:off x="0" y="0"/>
              <a:ext cx="1188080" cy="498829"/>
            </a:xfrm>
            <a:custGeom>
              <a:avLst/>
              <a:gdLst/>
              <a:ahLst/>
              <a:cxnLst/>
              <a:rect l="l" t="t" r="r" b="b"/>
              <a:pathLst>
                <a:path w="1188080" h="498829">
                  <a:moveTo>
                    <a:pt x="0" y="0"/>
                  </a:moveTo>
                  <a:lnTo>
                    <a:pt x="1188080" y="0"/>
                  </a:lnTo>
                  <a:lnTo>
                    <a:pt x="1188080" y="498829"/>
                  </a:lnTo>
                  <a:lnTo>
                    <a:pt x="0" y="498829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 t="-362" b="-36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-2327126" y="732536"/>
            <a:ext cx="22942253" cy="7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  <a:spcBef>
                <a:spcPct val="0"/>
              </a:spcBef>
            </a:pPr>
            <a:r>
              <a:rPr lang="en-US" sz="54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UITGELICHT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2735237"/>
            <a:ext cx="6705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3600" dirty="0">
                <a:solidFill>
                  <a:schemeClr val="bg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HOOFDPIJNNETWERK</a:t>
            </a:r>
          </a:p>
        </p:txBody>
      </p:sp>
      <p:pic>
        <p:nvPicPr>
          <p:cNvPr id="1026" name="Picture 2" descr="Hoofdpijn weg zonder medicijn - Jasperse Praktijkencentrum">
            <a:extLst>
              <a:ext uri="{FF2B5EF4-FFF2-40B4-BE49-F238E27FC236}">
                <a16:creationId xmlns:a16="http://schemas.microsoft.com/office/drawing/2014/main" id="{1E8B1B6A-72E9-05A5-2ACE-596C9A7A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85" y="4588065"/>
            <a:ext cx="5097414" cy="38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7CC1DDD3-6846-539F-4BB2-FFA4959D4BB8}"/>
              </a:ext>
            </a:extLst>
          </p:cNvPr>
          <p:cNvGrpSpPr/>
          <p:nvPr/>
        </p:nvGrpSpPr>
        <p:grpSpPr>
          <a:xfrm>
            <a:off x="9676368" y="2610575"/>
            <a:ext cx="4742440" cy="5065849"/>
            <a:chOff x="0" y="0"/>
            <a:chExt cx="734728" cy="78483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5958450D-725D-EA7D-4C33-7DD55F3521FD}"/>
                </a:ext>
              </a:extLst>
            </p:cNvPr>
            <p:cNvSpPr/>
            <p:nvPr/>
          </p:nvSpPr>
          <p:spPr>
            <a:xfrm>
              <a:off x="0" y="0"/>
              <a:ext cx="734728" cy="784833"/>
            </a:xfrm>
            <a:custGeom>
              <a:avLst/>
              <a:gdLst/>
              <a:ahLst/>
              <a:cxnLst/>
              <a:rect l="l" t="t" r="r" b="b"/>
              <a:pathLst>
                <a:path w="734728" h="784833">
                  <a:moveTo>
                    <a:pt x="0" y="0"/>
                  </a:moveTo>
                  <a:lnTo>
                    <a:pt x="734728" y="0"/>
                  </a:lnTo>
                  <a:lnTo>
                    <a:pt x="734728" y="784833"/>
                  </a:lnTo>
                  <a:lnTo>
                    <a:pt x="0" y="784833"/>
                  </a:lnTo>
                  <a:close/>
                </a:path>
              </a:pathLst>
            </a:custGeom>
            <a:blipFill>
              <a:blip r:embed="rId3"/>
              <a:stretch>
                <a:fillRect t="-9277" b="-3101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8DAD1EF8-10A2-8496-23D8-A8F01DB6BEE0}"/>
              </a:ext>
            </a:extLst>
          </p:cNvPr>
          <p:cNvSpPr txBox="1"/>
          <p:nvPr/>
        </p:nvSpPr>
        <p:spPr>
          <a:xfrm>
            <a:off x="6311806" y="8402741"/>
            <a:ext cx="11471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800" b="1" dirty="0">
                <a:solidFill>
                  <a:schemeClr val="bg1"/>
                </a:solidFill>
                <a:latin typeface="Brice SemiExpanded" panose="020B0604020202020204" charset="0"/>
                <a:ea typeface="Brice SemiExpanded Extra-Light"/>
                <a:cs typeface="Brice SemiExpanded Extra-Light"/>
                <a:sym typeface="Brice SemiExpanded Extra-Light"/>
              </a:rPr>
              <a:t>RENSKE </a:t>
            </a:r>
          </a:p>
        </p:txBody>
      </p:sp>
      <p:pic>
        <p:nvPicPr>
          <p:cNvPr id="3" name="Afbeelding 2" descr="0083 FIKA Logo V6.jpg">
            <a:extLst>
              <a:ext uri="{FF2B5EF4-FFF2-40B4-BE49-F238E27FC236}">
                <a16:creationId xmlns:a16="http://schemas.microsoft.com/office/drawing/2014/main" id="{0700AA4B-55DB-ED23-D1C5-43C5E3629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4A69E-10BB-E4B9-46A2-80A89E60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9CA0FDAF-07C3-C9F1-2790-5D56D000EFFA}"/>
              </a:ext>
            </a:extLst>
          </p:cNvPr>
          <p:cNvSpPr txBox="1"/>
          <p:nvPr/>
        </p:nvSpPr>
        <p:spPr>
          <a:xfrm>
            <a:off x="1199092" y="2400300"/>
            <a:ext cx="564620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n-US" sz="36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ONCOLOGISCHE FYSIOTHERAPIE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C60FF67-2A03-7EE4-65C2-8489B6B62AC5}"/>
              </a:ext>
            </a:extLst>
          </p:cNvPr>
          <p:cNvSpPr txBox="1"/>
          <p:nvPr/>
        </p:nvSpPr>
        <p:spPr>
          <a:xfrm>
            <a:off x="10439400" y="8414233"/>
            <a:ext cx="530642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n-US" sz="2499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LISANNE</a:t>
            </a:r>
          </a:p>
        </p:txBody>
      </p:sp>
      <p:pic>
        <p:nvPicPr>
          <p:cNvPr id="15" name="Afbeelding 14" descr="Afbeelding met tekst, ontwerp&#10;&#10;Door AI gegenereerde inhoud is mogelijk onjuist.">
            <a:extLst>
              <a:ext uri="{FF2B5EF4-FFF2-40B4-BE49-F238E27FC236}">
                <a16:creationId xmlns:a16="http://schemas.microsoft.com/office/drawing/2014/main" id="{E59974BC-DC31-6221-7262-68EFEE3C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28" y="4113349"/>
            <a:ext cx="6007100" cy="3352800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F3649635-A9ED-9F40-E53C-E0CB4231B5F6}"/>
              </a:ext>
            </a:extLst>
          </p:cNvPr>
          <p:cNvGrpSpPr/>
          <p:nvPr/>
        </p:nvGrpSpPr>
        <p:grpSpPr>
          <a:xfrm>
            <a:off x="10210800" y="2400300"/>
            <a:ext cx="4881929" cy="5065849"/>
            <a:chOff x="0" y="0"/>
            <a:chExt cx="756339" cy="78483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8EDB9B0-4811-15D8-4A51-ACB288B59CC2}"/>
                </a:ext>
              </a:extLst>
            </p:cNvPr>
            <p:cNvSpPr/>
            <p:nvPr/>
          </p:nvSpPr>
          <p:spPr>
            <a:xfrm>
              <a:off x="0" y="0"/>
              <a:ext cx="756339" cy="784833"/>
            </a:xfrm>
            <a:custGeom>
              <a:avLst/>
              <a:gdLst/>
              <a:ahLst/>
              <a:cxnLst/>
              <a:rect l="l" t="t" r="r" b="b"/>
              <a:pathLst>
                <a:path w="756339" h="784833">
                  <a:moveTo>
                    <a:pt x="0" y="0"/>
                  </a:moveTo>
                  <a:lnTo>
                    <a:pt x="756339" y="0"/>
                  </a:lnTo>
                  <a:lnTo>
                    <a:pt x="756339" y="784833"/>
                  </a:lnTo>
                  <a:lnTo>
                    <a:pt x="0" y="784833"/>
                  </a:lnTo>
                  <a:close/>
                </a:path>
              </a:pathLst>
            </a:custGeom>
            <a:blipFill>
              <a:blip r:embed="rId3"/>
              <a:stretch>
                <a:fillRect t="-16558" b="-2786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AB3E8851-EE95-78A8-1FA2-BAB61F17AFCE}"/>
              </a:ext>
            </a:extLst>
          </p:cNvPr>
          <p:cNvSpPr txBox="1"/>
          <p:nvPr/>
        </p:nvSpPr>
        <p:spPr>
          <a:xfrm>
            <a:off x="-2327126" y="732536"/>
            <a:ext cx="22942253" cy="7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  <a:spcBef>
                <a:spcPct val="0"/>
              </a:spcBef>
            </a:pPr>
            <a:r>
              <a:rPr lang="en-US" sz="54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UITGELICHT</a:t>
            </a:r>
          </a:p>
        </p:txBody>
      </p:sp>
      <p:pic>
        <p:nvPicPr>
          <p:cNvPr id="3" name="Afbeelding 2" descr="0083 FIKA Logo V6.jpg">
            <a:extLst>
              <a:ext uri="{FF2B5EF4-FFF2-40B4-BE49-F238E27FC236}">
                <a16:creationId xmlns:a16="http://schemas.microsoft.com/office/drawing/2014/main" id="{F0AE169E-D97E-49E8-7283-F6DF1B199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8440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2DBDB-20D2-AF43-881A-41DE6069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691ED815-6FF3-15E4-C073-A042390920CE}"/>
              </a:ext>
            </a:extLst>
          </p:cNvPr>
          <p:cNvSpPr txBox="1"/>
          <p:nvPr/>
        </p:nvSpPr>
        <p:spPr>
          <a:xfrm>
            <a:off x="533400" y="3086100"/>
            <a:ext cx="564620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n-US" sz="36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ECHOGRAFIE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A52BE40-FA71-D279-C51F-0C89B034C576}"/>
              </a:ext>
            </a:extLst>
          </p:cNvPr>
          <p:cNvSpPr txBox="1"/>
          <p:nvPr/>
        </p:nvSpPr>
        <p:spPr>
          <a:xfrm>
            <a:off x="-2327126" y="732536"/>
            <a:ext cx="22942253" cy="7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  <a:spcBef>
                <a:spcPct val="0"/>
              </a:spcBef>
            </a:pPr>
            <a:r>
              <a:rPr lang="en-US" sz="54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UITGELICHT</a:t>
            </a:r>
          </a:p>
        </p:txBody>
      </p:sp>
      <p:pic>
        <p:nvPicPr>
          <p:cNvPr id="1026" name="Picture 2" descr="Honda HS-2200V | UltraSoundsystem">
            <a:extLst>
              <a:ext uri="{FF2B5EF4-FFF2-40B4-BE49-F238E27FC236}">
                <a16:creationId xmlns:a16="http://schemas.microsoft.com/office/drawing/2014/main" id="{A8A9110D-0C7F-1CAD-4A13-E3CDE409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73424"/>
            <a:ext cx="6415088" cy="60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0083 FIKA Logo V6.jpg">
            <a:extLst>
              <a:ext uri="{FF2B5EF4-FFF2-40B4-BE49-F238E27FC236}">
                <a16:creationId xmlns:a16="http://schemas.microsoft.com/office/drawing/2014/main" id="{4668ACFB-FD29-E60D-B08C-4DB8CA136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9294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5FA9E-870B-2EBF-6284-9DD3D6C9F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399123" y="2171700"/>
            <a:ext cx="6822077" cy="7391400"/>
            <a:chOff x="0" y="0"/>
            <a:chExt cx="1021502" cy="1274980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1021502" cy="1274980"/>
            </a:xfrm>
            <a:custGeom>
              <a:avLst/>
              <a:gdLst/>
              <a:ahLst/>
              <a:cxnLst/>
              <a:rect l="l" t="t" r="r" b="b"/>
              <a:pathLst>
                <a:path w="1021502" h="1274980">
                  <a:moveTo>
                    <a:pt x="0" y="0"/>
                  </a:moveTo>
                  <a:lnTo>
                    <a:pt x="1021502" y="0"/>
                  </a:lnTo>
                  <a:lnTo>
                    <a:pt x="1021502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9570" r="-9570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0" y="723900"/>
            <a:ext cx="11887200" cy="1481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0"/>
              </a:lnSpc>
            </a:pPr>
            <a:r>
              <a:rPr lang="en-US" sz="5400" dirty="0">
                <a:solidFill>
                  <a:schemeClr val="bg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TRAINING NIET ALLEEN IN DE PRAKTIJK</a:t>
            </a:r>
          </a:p>
        </p:txBody>
      </p:sp>
      <p:pic>
        <p:nvPicPr>
          <p:cNvPr id="2050" name="Picture 2" descr="Adres en route | RKDES">
            <a:extLst>
              <a:ext uri="{FF2B5EF4-FFF2-40B4-BE49-F238E27FC236}">
                <a16:creationId xmlns:a16="http://schemas.microsoft.com/office/drawing/2014/main" id="{8EEDF8BE-9CC3-DB98-508F-E18435C7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57700"/>
            <a:ext cx="3281082" cy="32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0083 FIKA Logo V6.jpg">
            <a:extLst>
              <a:ext uri="{FF2B5EF4-FFF2-40B4-BE49-F238E27FC236}">
                <a16:creationId xmlns:a16="http://schemas.microsoft.com/office/drawing/2014/main" id="{FFA1EFCF-DD1A-B9E8-DF12-4F1F7F1FA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03036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44255A-E543-84C5-A456-C0A5807B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25FF3441-F1FE-12E4-0DFB-4A09B1101482}"/>
              </a:ext>
            </a:extLst>
          </p:cNvPr>
          <p:cNvSpPr txBox="1"/>
          <p:nvPr/>
        </p:nvSpPr>
        <p:spPr>
          <a:xfrm>
            <a:off x="-2327126" y="732536"/>
            <a:ext cx="22942253" cy="7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  <a:spcBef>
                <a:spcPct val="0"/>
              </a:spcBef>
            </a:pPr>
            <a:r>
              <a:rPr lang="en-US" sz="54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FYSIOTHERAPIE IN DE TRAININGSZAAL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0AE8EBD-E7A4-E44D-2F3F-2C74A658291C}"/>
              </a:ext>
            </a:extLst>
          </p:cNvPr>
          <p:cNvGrpSpPr/>
          <p:nvPr/>
        </p:nvGrpSpPr>
        <p:grpSpPr>
          <a:xfrm>
            <a:off x="426252" y="2520315"/>
            <a:ext cx="5646208" cy="5990273"/>
            <a:chOff x="426252" y="2520315"/>
            <a:chExt cx="5646208" cy="5990273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0A1D20E0-15E3-5816-254D-CD451F9B7F5A}"/>
                </a:ext>
              </a:extLst>
            </p:cNvPr>
            <p:cNvGrpSpPr/>
            <p:nvPr/>
          </p:nvGrpSpPr>
          <p:grpSpPr>
            <a:xfrm>
              <a:off x="1028700" y="2520315"/>
              <a:ext cx="4144191" cy="5246370"/>
              <a:chOff x="0" y="0"/>
              <a:chExt cx="642044" cy="812800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AA8D616C-C03C-E1CF-6E9D-A4CC6FE44D1E}"/>
                  </a:ext>
                </a:extLst>
              </p:cNvPr>
              <p:cNvSpPr/>
              <p:nvPr/>
            </p:nvSpPr>
            <p:spPr>
              <a:xfrm>
                <a:off x="0" y="0"/>
                <a:ext cx="6420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42044" h="812800">
                    <a:moveTo>
                      <a:pt x="0" y="0"/>
                    </a:moveTo>
                    <a:lnTo>
                      <a:pt x="642044" y="0"/>
                    </a:lnTo>
                    <a:lnTo>
                      <a:pt x="64204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2724" b="-2724"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E4ADDBB-F695-89D2-F593-FF2D90BF9E9F}"/>
                </a:ext>
              </a:extLst>
            </p:cNvPr>
            <p:cNvSpPr txBox="1"/>
            <p:nvPr/>
          </p:nvSpPr>
          <p:spPr>
            <a:xfrm>
              <a:off x="426252" y="8164513"/>
              <a:ext cx="5646208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4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7F1"/>
                  </a:solidFill>
                  <a:latin typeface="Brice SemiExpanded"/>
                  <a:ea typeface="Brice SemiExpanded"/>
                  <a:cs typeface="Brice SemiExpanded"/>
                  <a:sym typeface="Brice SemiExpanded"/>
                </a:rPr>
                <a:t>HARTREVALIDATIE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52678714-3D34-9845-2B24-CBFB4E4D1DAD}"/>
              </a:ext>
            </a:extLst>
          </p:cNvPr>
          <p:cNvGrpSpPr/>
          <p:nvPr/>
        </p:nvGrpSpPr>
        <p:grpSpPr>
          <a:xfrm>
            <a:off x="6939235" y="2520315"/>
            <a:ext cx="5306422" cy="6316345"/>
            <a:chOff x="6939235" y="2520315"/>
            <a:chExt cx="5306422" cy="6316345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38AC7DE-BCFD-F0D0-CA87-A4902DC5900D}"/>
                </a:ext>
              </a:extLst>
            </p:cNvPr>
            <p:cNvGrpSpPr/>
            <p:nvPr/>
          </p:nvGrpSpPr>
          <p:grpSpPr>
            <a:xfrm>
              <a:off x="7071904" y="2520315"/>
              <a:ext cx="4144191" cy="5246370"/>
              <a:chOff x="0" y="0"/>
              <a:chExt cx="642044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7FD350F-4FF5-D7F0-4D77-FB57B720E130}"/>
                  </a:ext>
                </a:extLst>
              </p:cNvPr>
              <p:cNvSpPr/>
              <p:nvPr/>
            </p:nvSpPr>
            <p:spPr>
              <a:xfrm>
                <a:off x="0" y="0"/>
                <a:ext cx="6420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42044" h="812800">
                    <a:moveTo>
                      <a:pt x="0" y="0"/>
                    </a:moveTo>
                    <a:lnTo>
                      <a:pt x="642044" y="0"/>
                    </a:lnTo>
                    <a:lnTo>
                      <a:pt x="64204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47023" r="-154394"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2D0923D-22BC-377F-9BE8-EBD1FC362AEC}"/>
                </a:ext>
              </a:extLst>
            </p:cNvPr>
            <p:cNvSpPr txBox="1"/>
            <p:nvPr/>
          </p:nvSpPr>
          <p:spPr>
            <a:xfrm>
              <a:off x="6939235" y="8157210"/>
              <a:ext cx="5306422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4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7F1"/>
                  </a:solidFill>
                  <a:latin typeface="Brice SemiExpanded"/>
                  <a:ea typeface="Brice SemiExpanded"/>
                  <a:cs typeface="Brice SemiExpanded"/>
                  <a:sym typeface="Brice SemiExpanded"/>
                </a:rPr>
                <a:t>OUDERENFITNESS/ VALPREVENTIE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EFB35BB-1746-BF73-F051-F3DDC550198D}"/>
              </a:ext>
            </a:extLst>
          </p:cNvPr>
          <p:cNvGrpSpPr/>
          <p:nvPr/>
        </p:nvGrpSpPr>
        <p:grpSpPr>
          <a:xfrm>
            <a:off x="13111571" y="2520315"/>
            <a:ext cx="4147729" cy="5990273"/>
            <a:chOff x="13111571" y="2520315"/>
            <a:chExt cx="4147729" cy="5990273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B0B0361-0457-89D2-718C-BFE50AF775C5}"/>
                </a:ext>
              </a:extLst>
            </p:cNvPr>
            <p:cNvGrpSpPr/>
            <p:nvPr/>
          </p:nvGrpSpPr>
          <p:grpSpPr>
            <a:xfrm>
              <a:off x="13111571" y="2520315"/>
              <a:ext cx="4144191" cy="5246370"/>
              <a:chOff x="0" y="0"/>
              <a:chExt cx="642044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BB9C546-E853-9C42-9E46-06662FA1E3BE}"/>
                  </a:ext>
                </a:extLst>
              </p:cNvPr>
              <p:cNvSpPr/>
              <p:nvPr/>
            </p:nvSpPr>
            <p:spPr>
              <a:xfrm>
                <a:off x="0" y="0"/>
                <a:ext cx="6420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42044" h="812800">
                    <a:moveTo>
                      <a:pt x="0" y="0"/>
                    </a:moveTo>
                    <a:lnTo>
                      <a:pt x="642044" y="0"/>
                    </a:lnTo>
                    <a:lnTo>
                      <a:pt x="64204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6817" r="-26817"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3B25CBC-E1D3-BD2E-482E-FC95B224ABDE}"/>
                </a:ext>
              </a:extLst>
            </p:cNvPr>
            <p:cNvSpPr txBox="1"/>
            <p:nvPr/>
          </p:nvSpPr>
          <p:spPr>
            <a:xfrm>
              <a:off x="13111571" y="8164513"/>
              <a:ext cx="4147729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4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FFF7F1"/>
                  </a:solidFill>
                  <a:latin typeface="Brice SemiExpanded"/>
                  <a:ea typeface="Brice SemiExpanded"/>
                  <a:cs typeface="Brice SemiExpanded"/>
                  <a:sym typeface="Brice SemiExpanded"/>
                </a:rPr>
                <a:t>ZWANGERFIT</a:t>
              </a:r>
            </a:p>
          </p:txBody>
        </p:sp>
      </p:grpSp>
      <p:pic>
        <p:nvPicPr>
          <p:cNvPr id="12" name="Afbeelding 11" descr="0083 FIKA Logo V6.jpg">
            <a:extLst>
              <a:ext uri="{FF2B5EF4-FFF2-40B4-BE49-F238E27FC236}">
                <a16:creationId xmlns:a16="http://schemas.microsoft.com/office/drawing/2014/main" id="{9C288C79-6ED6-FF22-F08F-AF9ED6E21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179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06237-CF6C-6B86-34ED-F06120EC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C8999CB-9649-F597-1D97-6CD4C9326357}"/>
              </a:ext>
            </a:extLst>
          </p:cNvPr>
          <p:cNvSpPr txBox="1"/>
          <p:nvPr/>
        </p:nvSpPr>
        <p:spPr>
          <a:xfrm>
            <a:off x="1066800" y="1714500"/>
            <a:ext cx="16535400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6560"/>
              </a:lnSpc>
            </a:pPr>
            <a:r>
              <a:rPr lang="en-US" sz="5400" dirty="0">
                <a:solidFill>
                  <a:schemeClr val="bg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FYSIOTHERAPIE ONS TWEEDE THUIS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88E291F-7336-54AD-D169-9EA5EEE1E2F8}"/>
              </a:ext>
            </a:extLst>
          </p:cNvPr>
          <p:cNvSpPr txBox="1"/>
          <p:nvPr/>
        </p:nvSpPr>
        <p:spPr>
          <a:xfrm>
            <a:off x="1752600" y="3467100"/>
            <a:ext cx="170688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674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IN DE PRAKTIJK ALS GROEP MAAR OOK</a:t>
            </a:r>
          </a:p>
          <a:p>
            <a:pPr algn="l">
              <a:lnSpc>
                <a:spcPts val="2674"/>
              </a:lnSpc>
              <a:spcBef>
                <a:spcPct val="0"/>
              </a:spcBef>
            </a:pPr>
            <a:endParaRPr lang="en-US" sz="4400" dirty="0">
              <a:solidFill>
                <a:schemeClr val="bg1"/>
              </a:solidFill>
              <a:latin typeface="Brice SemiExpanded"/>
              <a:ea typeface="Brice SemiExpanded"/>
              <a:cs typeface="Brice SemiExpanded"/>
              <a:sym typeface="Brice SemiExpanded"/>
            </a:endParaRPr>
          </a:p>
          <a:p>
            <a:pPr algn="l">
              <a:lnSpc>
                <a:spcPts val="2674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 INDIVIDUEEL OP DIVERSE OTT LOCATIES</a:t>
            </a:r>
          </a:p>
        </p:txBody>
      </p:sp>
      <p:grpSp>
        <p:nvGrpSpPr>
          <p:cNvPr id="16" name="Group 2"/>
          <p:cNvGrpSpPr/>
          <p:nvPr/>
        </p:nvGrpSpPr>
        <p:grpSpPr>
          <a:xfrm>
            <a:off x="5715000" y="5177118"/>
            <a:ext cx="6096001" cy="4495798"/>
            <a:chOff x="47221" y="0"/>
            <a:chExt cx="944430" cy="696517"/>
          </a:xfrm>
        </p:grpSpPr>
        <p:sp>
          <p:nvSpPr>
            <p:cNvPr id="17" name="Freeform 3"/>
            <p:cNvSpPr/>
            <p:nvPr/>
          </p:nvSpPr>
          <p:spPr>
            <a:xfrm>
              <a:off x="47221" y="0"/>
              <a:ext cx="944430" cy="696517"/>
            </a:xfrm>
            <a:custGeom>
              <a:avLst/>
              <a:gdLst/>
              <a:ahLst/>
              <a:cxnLst/>
              <a:rect l="l" t="t" r="r" b="b"/>
              <a:pathLst>
                <a:path w="1021502" h="788118">
                  <a:moveTo>
                    <a:pt x="0" y="0"/>
                  </a:moveTo>
                  <a:lnTo>
                    <a:pt x="1021502" y="0"/>
                  </a:lnTo>
                  <a:lnTo>
                    <a:pt x="1021502" y="788118"/>
                  </a:lnTo>
                  <a:lnTo>
                    <a:pt x="0" y="788118"/>
                  </a:lnTo>
                  <a:close/>
                </a:path>
              </a:pathLst>
            </a:custGeom>
            <a:blipFill>
              <a:blip r:embed="rId2"/>
              <a:stretch>
                <a:fillRect l="-4997" t="-61579" r="-57728" b="-5906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18" name="Afbeelding 17" descr="0083 FIKA Logo V6.jpg">
            <a:extLst>
              <a:ext uri="{FF2B5EF4-FFF2-40B4-BE49-F238E27FC236}">
                <a16:creationId xmlns:a16="http://schemas.microsoft.com/office/drawing/2014/main" id="{A2E1C567-BE8A-4B05-010F-FD955D880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5098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73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2E26B-E473-531B-FE87-E2B23DA7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2FF11D7D-521B-A976-485A-816132E2228D}"/>
              </a:ext>
            </a:extLst>
          </p:cNvPr>
          <p:cNvSpPr txBox="1"/>
          <p:nvPr/>
        </p:nvSpPr>
        <p:spPr>
          <a:xfrm>
            <a:off x="2057400" y="5052389"/>
            <a:ext cx="564620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n-US" sz="36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MICHELLE</a:t>
            </a:r>
          </a:p>
          <a:p>
            <a:pPr algn="ctr">
              <a:lnSpc>
                <a:spcPts val="2674"/>
              </a:lnSpc>
              <a:spcBef>
                <a:spcPct val="0"/>
              </a:spcBef>
            </a:pPr>
            <a:endParaRPr lang="en-US" sz="3600" dirty="0">
              <a:solidFill>
                <a:srgbClr val="FFF7F1"/>
              </a:solidFill>
              <a:latin typeface="Brice SemiExpanded"/>
              <a:ea typeface="Brice SemiExpanded"/>
              <a:cs typeface="Brice SemiExpanded"/>
              <a:sym typeface="Brice SemiExpanded"/>
            </a:endParaRPr>
          </a:p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n-US" sz="36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 KOLKMAN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71CC6C3-8469-79DF-3B65-B4B73176948B}"/>
              </a:ext>
            </a:extLst>
          </p:cNvPr>
          <p:cNvSpPr txBox="1"/>
          <p:nvPr/>
        </p:nvSpPr>
        <p:spPr>
          <a:xfrm>
            <a:off x="-2327126" y="732536"/>
            <a:ext cx="22942253" cy="7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  <a:spcBef>
                <a:spcPct val="0"/>
              </a:spcBef>
            </a:pPr>
            <a:r>
              <a:rPr lang="en-US" sz="5400" dirty="0">
                <a:solidFill>
                  <a:srgbClr val="FFF7F1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NIEUWE COLLEGA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137073" y="2552700"/>
            <a:ext cx="5791200" cy="6038125"/>
            <a:chOff x="0" y="0"/>
            <a:chExt cx="743233" cy="784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3233" cy="784833"/>
            </a:xfrm>
            <a:custGeom>
              <a:avLst/>
              <a:gdLst/>
              <a:ahLst/>
              <a:cxnLst/>
              <a:rect l="l" t="t" r="r" b="b"/>
              <a:pathLst>
                <a:path w="743233" h="784833">
                  <a:moveTo>
                    <a:pt x="0" y="0"/>
                  </a:moveTo>
                  <a:lnTo>
                    <a:pt x="743233" y="0"/>
                  </a:lnTo>
                  <a:lnTo>
                    <a:pt x="743233" y="784833"/>
                  </a:lnTo>
                  <a:lnTo>
                    <a:pt x="0" y="784833"/>
                  </a:lnTo>
                  <a:close/>
                </a:path>
              </a:pathLst>
            </a:custGeom>
            <a:blipFill>
              <a:blip r:embed="rId2"/>
              <a:stretch>
                <a:fillRect t="-4074" b="-3016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Afbeelding 2" descr="0083 FIKA Logo V6.jpg">
            <a:extLst>
              <a:ext uri="{FF2B5EF4-FFF2-40B4-BE49-F238E27FC236}">
                <a16:creationId xmlns:a16="http://schemas.microsoft.com/office/drawing/2014/main" id="{D5FF3CC1-ADC7-8453-1F6F-803F4CFB1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682" y="9182101"/>
            <a:ext cx="3022318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9000"/>
                  <a:lumOff val="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1985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3460841"/>
            <a:ext cx="3817620" cy="4266656"/>
            <a:chOff x="0" y="0"/>
            <a:chExt cx="591449" cy="661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1449" cy="661017"/>
            </a:xfrm>
            <a:custGeom>
              <a:avLst/>
              <a:gdLst/>
              <a:ahLst/>
              <a:cxnLst/>
              <a:rect l="l" t="t" r="r" b="b"/>
              <a:pathLst>
                <a:path w="591449" h="661017">
                  <a:moveTo>
                    <a:pt x="0" y="0"/>
                  </a:moveTo>
                  <a:lnTo>
                    <a:pt x="591449" y="0"/>
                  </a:lnTo>
                  <a:lnTo>
                    <a:pt x="591449" y="661017"/>
                  </a:lnTo>
                  <a:lnTo>
                    <a:pt x="0" y="661017"/>
                  </a:lnTo>
                  <a:close/>
                </a:path>
              </a:pathLst>
            </a:custGeom>
            <a:blipFill>
              <a:blip r:embed="rId2"/>
              <a:stretch>
                <a:fillRect l="-5881" r="-588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66360" y="3460841"/>
            <a:ext cx="4470763" cy="4266656"/>
            <a:chOff x="0" y="0"/>
            <a:chExt cx="692638" cy="6610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92638" cy="661017"/>
            </a:xfrm>
            <a:custGeom>
              <a:avLst/>
              <a:gdLst/>
              <a:ahLst/>
              <a:cxnLst/>
              <a:rect l="l" t="t" r="r" b="b"/>
              <a:pathLst>
                <a:path w="692638" h="661017">
                  <a:moveTo>
                    <a:pt x="0" y="0"/>
                  </a:moveTo>
                  <a:lnTo>
                    <a:pt x="692638" y="0"/>
                  </a:lnTo>
                  <a:lnTo>
                    <a:pt x="692638" y="661017"/>
                  </a:lnTo>
                  <a:lnTo>
                    <a:pt x="0" y="661017"/>
                  </a:lnTo>
                  <a:close/>
                </a:path>
              </a:pathLst>
            </a:custGeom>
            <a:blipFill>
              <a:blip r:embed="rId3"/>
              <a:stretch>
                <a:fillRect t="-26030" b="-26030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61913" y="3460841"/>
            <a:ext cx="7397387" cy="4266656"/>
            <a:chOff x="0" y="0"/>
            <a:chExt cx="1146049" cy="661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6049" cy="661017"/>
            </a:xfrm>
            <a:custGeom>
              <a:avLst/>
              <a:gdLst/>
              <a:ahLst/>
              <a:cxnLst/>
              <a:rect l="l" t="t" r="r" b="b"/>
              <a:pathLst>
                <a:path w="1146049" h="661017">
                  <a:moveTo>
                    <a:pt x="0" y="0"/>
                  </a:moveTo>
                  <a:lnTo>
                    <a:pt x="1146049" y="0"/>
                  </a:lnTo>
                  <a:lnTo>
                    <a:pt x="1146049" y="661017"/>
                  </a:lnTo>
                  <a:lnTo>
                    <a:pt x="0" y="661017"/>
                  </a:lnTo>
                  <a:close/>
                </a:path>
              </a:pathLst>
            </a:custGeom>
            <a:blipFill>
              <a:blip r:embed="rId4"/>
              <a:stretch>
                <a:fillRect t="-3610" b="-7135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114425"/>
            <a:ext cx="15906089" cy="113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  <a:spcBef>
                <a:spcPct val="0"/>
              </a:spcBef>
            </a:pPr>
            <a:r>
              <a:rPr lang="en-US" sz="8000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KINDERFYSIOTHERAPIE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2790190"/>
            <a:ext cx="1031349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0"/>
              </a:lnSpc>
              <a:spcBef>
                <a:spcPct val="0"/>
              </a:spcBef>
            </a:pPr>
            <a:r>
              <a:rPr lang="en-US" sz="2000" dirty="0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SANDRA EN AMBER ONZE TWEE KINDERFYSIOTHERAPEUTEN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3950" y="8127546"/>
            <a:ext cx="3163863" cy="56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7"/>
              </a:lnSpc>
              <a:spcBef>
                <a:spcPct val="0"/>
              </a:spcBef>
            </a:pPr>
            <a:r>
              <a:rPr lang="en-US" sz="2100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KINDERLEEFSTIJL COACHING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72332" y="7970384"/>
            <a:ext cx="397166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  <a:spcBef>
                <a:spcPct val="0"/>
              </a:spcBef>
            </a:pPr>
            <a:r>
              <a:rPr lang="en-US" sz="2499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BEKKEN FYSIOTHERAPIE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61913" y="7970384"/>
            <a:ext cx="493097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  <a:spcBef>
                <a:spcPct val="0"/>
              </a:spcBef>
            </a:pPr>
            <a:r>
              <a:rPr lang="en-US" sz="2499">
                <a:solidFill>
                  <a:srgbClr val="FC6736"/>
                </a:solidFill>
                <a:latin typeface="Brice SemiExpanded"/>
                <a:ea typeface="Brice SemiExpanded"/>
                <a:cs typeface="Brice SemiExpanded"/>
                <a:sym typeface="Brice SemiExpanded"/>
              </a:rPr>
              <a:t>KINDERONCONET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01FBE86D-8A6D-EFEF-DC70-EC788F9509BA}"/>
              </a:ext>
            </a:extLst>
          </p:cNvPr>
          <p:cNvGrpSpPr/>
          <p:nvPr/>
        </p:nvGrpSpPr>
        <p:grpSpPr>
          <a:xfrm>
            <a:off x="14020800" y="8316458"/>
            <a:ext cx="4233862" cy="1947901"/>
            <a:chOff x="0" y="0"/>
            <a:chExt cx="1188080" cy="498829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39ABEC4-1871-44A9-2ED4-C58A5F36D990}"/>
                </a:ext>
              </a:extLst>
            </p:cNvPr>
            <p:cNvSpPr/>
            <p:nvPr/>
          </p:nvSpPr>
          <p:spPr>
            <a:xfrm>
              <a:off x="0" y="0"/>
              <a:ext cx="1188080" cy="498829"/>
            </a:xfrm>
            <a:custGeom>
              <a:avLst/>
              <a:gdLst/>
              <a:ahLst/>
              <a:cxnLst/>
              <a:rect l="l" t="t" r="r" b="b"/>
              <a:pathLst>
                <a:path w="1188080" h="498829">
                  <a:moveTo>
                    <a:pt x="0" y="0"/>
                  </a:moveTo>
                  <a:lnTo>
                    <a:pt x="1188080" y="0"/>
                  </a:lnTo>
                  <a:lnTo>
                    <a:pt x="1188080" y="498829"/>
                  </a:lnTo>
                  <a:lnTo>
                    <a:pt x="0" y="498829"/>
                  </a:lnTo>
                  <a:close/>
                </a:path>
              </a:pathLst>
            </a:custGeom>
            <a:blipFill>
              <a:blip r:embed="rId5"/>
              <a:stretch>
                <a:fillRect t="-362" b="-36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</Words>
  <Application>Microsoft Office PowerPoint</Application>
  <PresentationFormat>Aangepast</PresentationFormat>
  <Paragraphs>31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Hammersmith One</vt:lpstr>
      <vt:lpstr>Arial</vt:lpstr>
      <vt:lpstr>Brice SemiExpanded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Rebranding Proposal Presentation</dc:title>
  <dc:creator>Albert Dercksen</dc:creator>
  <cp:lastModifiedBy>Sandra Ubink</cp:lastModifiedBy>
  <cp:revision>5</cp:revision>
  <dcterms:created xsi:type="dcterms:W3CDTF">2006-08-16T00:00:00Z</dcterms:created>
  <dcterms:modified xsi:type="dcterms:W3CDTF">2026-05-19T05:39:34Z</dcterms:modified>
  <dc:identifier>DAHJvuL602A</dc:identifier>
</cp:coreProperties>
</file>